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4" r:id="rId2"/>
    <p:sldId id="280" r:id="rId3"/>
    <p:sldId id="285" r:id="rId4"/>
    <p:sldId id="281" r:id="rId5"/>
    <p:sldId id="282" r:id="rId6"/>
    <p:sldId id="289" r:id="rId7"/>
    <p:sldId id="290" r:id="rId8"/>
    <p:sldId id="291" r:id="rId9"/>
    <p:sldId id="28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201" autoAdjust="0"/>
  </p:normalViewPr>
  <p:slideViewPr>
    <p:cSldViewPr snapToGrid="0">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7EC8B-B46B-4D84-AA39-894C640ED180}" type="datetimeFigureOut">
              <a:rPr lang="en-US" smtClean="0"/>
              <a:t>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47DD0-9C5C-4852-8D59-94D4C2A8217D}" type="slidenum">
              <a:rPr lang="en-US" smtClean="0"/>
              <a:t>‹#›</a:t>
            </a:fld>
            <a:endParaRPr lang="en-US"/>
          </a:p>
        </p:txBody>
      </p:sp>
    </p:spTree>
    <p:extLst>
      <p:ext uri="{BB962C8B-B14F-4D97-AF65-F5344CB8AC3E}">
        <p14:creationId xmlns:p14="http://schemas.microsoft.com/office/powerpoint/2010/main" val="146105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Replication – DNA splits in half and nucleotides come in to fill in the blanks. This happens in the nucleus in during Interphase. Accurate replication is important to the correct transmission of traits.</a:t>
            </a:r>
          </a:p>
        </p:txBody>
      </p:sp>
      <p:sp>
        <p:nvSpPr>
          <p:cNvPr id="4" name="Slide Number Placeholder 3"/>
          <p:cNvSpPr>
            <a:spLocks noGrp="1"/>
          </p:cNvSpPr>
          <p:nvPr>
            <p:ph type="sldNum" sz="quarter" idx="10"/>
          </p:nvPr>
        </p:nvSpPr>
        <p:spPr/>
        <p:txBody>
          <a:bodyPr/>
          <a:lstStyle/>
          <a:p>
            <a:fld id="{42747DD0-9C5C-4852-8D59-94D4C2A8217D}" type="slidenum">
              <a:rPr lang="en-US" smtClean="0"/>
              <a:t>1</a:t>
            </a:fld>
            <a:endParaRPr lang="en-US"/>
          </a:p>
        </p:txBody>
      </p:sp>
    </p:spTree>
    <p:extLst>
      <p:ext uri="{BB962C8B-B14F-4D97-AF65-F5344CB8AC3E}">
        <p14:creationId xmlns:p14="http://schemas.microsoft.com/office/powerpoint/2010/main" val="284504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learned about DNA and the basis of its structure when we talked about biological macromolecules, what do you remember?  What are the monomers called?  What are the parts of the monomer?  How do they connect to make a polymer? What are they two types of polymers? The GATC code provides instructions for cell structure and function.</a:t>
            </a:r>
            <a:endParaRPr lang="en-US" dirty="0" smtClean="0"/>
          </a:p>
          <a:p>
            <a:endParaRPr lang="en-US" dirty="0"/>
          </a:p>
        </p:txBody>
      </p:sp>
      <p:sp>
        <p:nvSpPr>
          <p:cNvPr id="4" name="Slide Number Placeholder 3"/>
          <p:cNvSpPr>
            <a:spLocks noGrp="1"/>
          </p:cNvSpPr>
          <p:nvPr>
            <p:ph type="sldNum" sz="quarter" idx="10"/>
          </p:nvPr>
        </p:nvSpPr>
        <p:spPr/>
        <p:txBody>
          <a:bodyPr/>
          <a:lstStyle/>
          <a:p>
            <a:fld id="{42747DD0-9C5C-4852-8D59-94D4C2A8217D}" type="slidenum">
              <a:rPr lang="en-US" smtClean="0"/>
              <a:t>2</a:t>
            </a:fld>
            <a:endParaRPr lang="en-US"/>
          </a:p>
        </p:txBody>
      </p:sp>
    </p:spTree>
    <p:extLst>
      <p:ext uri="{BB962C8B-B14F-4D97-AF65-F5344CB8AC3E}">
        <p14:creationId xmlns:p14="http://schemas.microsoft.com/office/powerpoint/2010/main" val="427554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2747DD0-9C5C-4852-8D59-94D4C2A8217D}" type="slidenum">
              <a:rPr lang="en-US" smtClean="0"/>
              <a:t>3</a:t>
            </a:fld>
            <a:endParaRPr lang="en-US"/>
          </a:p>
        </p:txBody>
      </p:sp>
    </p:spTree>
    <p:extLst>
      <p:ext uri="{BB962C8B-B14F-4D97-AF65-F5344CB8AC3E}">
        <p14:creationId xmlns:p14="http://schemas.microsoft.com/office/powerpoint/2010/main" val="426937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Review nucleotides and why they are important. Name the parts and introduce the four bases (adenine, thymine, guanine, and cytosine).</a:t>
            </a:r>
          </a:p>
          <a:p>
            <a:r>
              <a:rPr lang="en-US" sz="1200" kern="1200" dirty="0" smtClean="0">
                <a:solidFill>
                  <a:schemeClr val="tx1"/>
                </a:solidFill>
                <a:effectLst/>
                <a:latin typeface="+mn-lt"/>
                <a:ea typeface="+mn-ea"/>
                <a:cs typeface="+mn-cs"/>
              </a:rPr>
              <a:t>Line up base pairs and talk about where the connections (bonds) are and how they bond together.  Label the parts of the DNA structure (backbone and rungs). Discuss the idea of anti-parallelism that the two strands are opposite to each other.  Discuss the length of these molecules and that in the human genome that if all DNA from one cell was lined up end to end it would be 3 meters (over 6 feet) long.</a:t>
            </a:r>
            <a:endParaRPr lang="en-US" dirty="0"/>
          </a:p>
        </p:txBody>
      </p:sp>
      <p:sp>
        <p:nvSpPr>
          <p:cNvPr id="4" name="Slide Number Placeholder 3"/>
          <p:cNvSpPr>
            <a:spLocks noGrp="1"/>
          </p:cNvSpPr>
          <p:nvPr>
            <p:ph type="sldNum" sz="quarter" idx="10"/>
          </p:nvPr>
        </p:nvSpPr>
        <p:spPr/>
        <p:txBody>
          <a:bodyPr/>
          <a:lstStyle/>
          <a:p>
            <a:fld id="{42747DD0-9C5C-4852-8D59-94D4C2A8217D}" type="slidenum">
              <a:rPr lang="en-US" smtClean="0"/>
              <a:t>4</a:t>
            </a:fld>
            <a:endParaRPr lang="en-US"/>
          </a:p>
        </p:txBody>
      </p:sp>
    </p:spTree>
    <p:extLst>
      <p:ext uri="{BB962C8B-B14F-4D97-AF65-F5344CB8AC3E}">
        <p14:creationId xmlns:p14="http://schemas.microsoft.com/office/powerpoint/2010/main" val="347621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47DD0-9C5C-4852-8D59-94D4C2A8217D}" type="slidenum">
              <a:rPr lang="en-US" smtClean="0"/>
              <a:t>5</a:t>
            </a:fld>
            <a:endParaRPr lang="en-US"/>
          </a:p>
        </p:txBody>
      </p:sp>
    </p:spTree>
    <p:extLst>
      <p:ext uri="{BB962C8B-B14F-4D97-AF65-F5344CB8AC3E}">
        <p14:creationId xmlns:p14="http://schemas.microsoft.com/office/powerpoint/2010/main" val="3084647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47DD0-9C5C-4852-8D59-94D4C2A8217D}" type="slidenum">
              <a:rPr lang="en-US" smtClean="0"/>
              <a:t>6</a:t>
            </a:fld>
            <a:endParaRPr lang="en-US"/>
          </a:p>
        </p:txBody>
      </p:sp>
    </p:spTree>
    <p:extLst>
      <p:ext uri="{BB962C8B-B14F-4D97-AF65-F5344CB8AC3E}">
        <p14:creationId xmlns:p14="http://schemas.microsoft.com/office/powerpoint/2010/main" val="1172748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47DD0-9C5C-4852-8D59-94D4C2A8217D}" type="slidenum">
              <a:rPr lang="en-US" smtClean="0"/>
              <a:t>7</a:t>
            </a:fld>
            <a:endParaRPr lang="en-US"/>
          </a:p>
        </p:txBody>
      </p:sp>
    </p:spTree>
    <p:extLst>
      <p:ext uri="{BB962C8B-B14F-4D97-AF65-F5344CB8AC3E}">
        <p14:creationId xmlns:p14="http://schemas.microsoft.com/office/powerpoint/2010/main" val="291034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47DD0-9C5C-4852-8D59-94D4C2A8217D}" type="slidenum">
              <a:rPr lang="en-US" smtClean="0"/>
              <a:t>8</a:t>
            </a:fld>
            <a:endParaRPr lang="en-US"/>
          </a:p>
        </p:txBody>
      </p:sp>
    </p:spTree>
    <p:extLst>
      <p:ext uri="{BB962C8B-B14F-4D97-AF65-F5344CB8AC3E}">
        <p14:creationId xmlns:p14="http://schemas.microsoft.com/office/powerpoint/2010/main" val="1972498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47DD0-9C5C-4852-8D59-94D4C2A8217D}" type="slidenum">
              <a:rPr lang="en-US" smtClean="0"/>
              <a:t>9</a:t>
            </a:fld>
            <a:endParaRPr lang="en-US"/>
          </a:p>
        </p:txBody>
      </p:sp>
    </p:spTree>
    <p:extLst>
      <p:ext uri="{BB962C8B-B14F-4D97-AF65-F5344CB8AC3E}">
        <p14:creationId xmlns:p14="http://schemas.microsoft.com/office/powerpoint/2010/main" val="3323890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062B59-1D3A-4A96-8732-9E8FD5795B71}"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4B83A-DA9B-4AE3-9F9F-9321F0B2D3B7}" type="slidenum">
              <a:rPr lang="en-US" smtClean="0"/>
              <a:t>‹#›</a:t>
            </a:fld>
            <a:endParaRPr lang="en-US"/>
          </a:p>
        </p:txBody>
      </p:sp>
    </p:spTree>
    <p:extLst>
      <p:ext uri="{BB962C8B-B14F-4D97-AF65-F5344CB8AC3E}">
        <p14:creationId xmlns:p14="http://schemas.microsoft.com/office/powerpoint/2010/main" val="267558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62B59-1D3A-4A96-8732-9E8FD5795B71}"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4B83A-DA9B-4AE3-9F9F-9321F0B2D3B7}" type="slidenum">
              <a:rPr lang="en-US" smtClean="0"/>
              <a:t>‹#›</a:t>
            </a:fld>
            <a:endParaRPr lang="en-US"/>
          </a:p>
        </p:txBody>
      </p:sp>
    </p:spTree>
    <p:extLst>
      <p:ext uri="{BB962C8B-B14F-4D97-AF65-F5344CB8AC3E}">
        <p14:creationId xmlns:p14="http://schemas.microsoft.com/office/powerpoint/2010/main" val="337027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62B59-1D3A-4A96-8732-9E8FD5795B71}"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4B83A-DA9B-4AE3-9F9F-9321F0B2D3B7}" type="slidenum">
              <a:rPr lang="en-US" smtClean="0"/>
              <a:t>‹#›</a:t>
            </a:fld>
            <a:endParaRPr lang="en-US"/>
          </a:p>
        </p:txBody>
      </p:sp>
    </p:spTree>
    <p:extLst>
      <p:ext uri="{BB962C8B-B14F-4D97-AF65-F5344CB8AC3E}">
        <p14:creationId xmlns:p14="http://schemas.microsoft.com/office/powerpoint/2010/main" val="25386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62B59-1D3A-4A96-8732-9E8FD5795B71}"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4B83A-DA9B-4AE3-9F9F-9321F0B2D3B7}" type="slidenum">
              <a:rPr lang="en-US" smtClean="0"/>
              <a:t>‹#›</a:t>
            </a:fld>
            <a:endParaRPr lang="en-US"/>
          </a:p>
        </p:txBody>
      </p:sp>
    </p:spTree>
    <p:extLst>
      <p:ext uri="{BB962C8B-B14F-4D97-AF65-F5344CB8AC3E}">
        <p14:creationId xmlns:p14="http://schemas.microsoft.com/office/powerpoint/2010/main" val="123147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062B59-1D3A-4A96-8732-9E8FD5795B71}" type="datetimeFigureOut">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4B83A-DA9B-4AE3-9F9F-9321F0B2D3B7}" type="slidenum">
              <a:rPr lang="en-US" smtClean="0"/>
              <a:t>‹#›</a:t>
            </a:fld>
            <a:endParaRPr lang="en-US"/>
          </a:p>
        </p:txBody>
      </p:sp>
    </p:spTree>
    <p:extLst>
      <p:ext uri="{BB962C8B-B14F-4D97-AF65-F5344CB8AC3E}">
        <p14:creationId xmlns:p14="http://schemas.microsoft.com/office/powerpoint/2010/main" val="314270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062B59-1D3A-4A96-8732-9E8FD5795B71}"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4B83A-DA9B-4AE3-9F9F-9321F0B2D3B7}" type="slidenum">
              <a:rPr lang="en-US" smtClean="0"/>
              <a:t>‹#›</a:t>
            </a:fld>
            <a:endParaRPr lang="en-US"/>
          </a:p>
        </p:txBody>
      </p:sp>
    </p:spTree>
    <p:extLst>
      <p:ext uri="{BB962C8B-B14F-4D97-AF65-F5344CB8AC3E}">
        <p14:creationId xmlns:p14="http://schemas.microsoft.com/office/powerpoint/2010/main" val="372649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062B59-1D3A-4A96-8732-9E8FD5795B71}" type="datetimeFigureOut">
              <a:rPr lang="en-US" smtClean="0"/>
              <a:t>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4B83A-DA9B-4AE3-9F9F-9321F0B2D3B7}" type="slidenum">
              <a:rPr lang="en-US" smtClean="0"/>
              <a:t>‹#›</a:t>
            </a:fld>
            <a:endParaRPr lang="en-US"/>
          </a:p>
        </p:txBody>
      </p:sp>
    </p:spTree>
    <p:extLst>
      <p:ext uri="{BB962C8B-B14F-4D97-AF65-F5344CB8AC3E}">
        <p14:creationId xmlns:p14="http://schemas.microsoft.com/office/powerpoint/2010/main" val="375456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062B59-1D3A-4A96-8732-9E8FD5795B71}" type="datetimeFigureOut">
              <a:rPr lang="en-US" smtClean="0"/>
              <a:t>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4B83A-DA9B-4AE3-9F9F-9321F0B2D3B7}" type="slidenum">
              <a:rPr lang="en-US" smtClean="0"/>
              <a:t>‹#›</a:t>
            </a:fld>
            <a:endParaRPr lang="en-US"/>
          </a:p>
        </p:txBody>
      </p:sp>
    </p:spTree>
    <p:extLst>
      <p:ext uri="{BB962C8B-B14F-4D97-AF65-F5344CB8AC3E}">
        <p14:creationId xmlns:p14="http://schemas.microsoft.com/office/powerpoint/2010/main" val="129423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62B59-1D3A-4A96-8732-9E8FD5795B71}" type="datetimeFigureOut">
              <a:rPr lang="en-US" smtClean="0"/>
              <a:t>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4B83A-DA9B-4AE3-9F9F-9321F0B2D3B7}" type="slidenum">
              <a:rPr lang="en-US" smtClean="0"/>
              <a:t>‹#›</a:t>
            </a:fld>
            <a:endParaRPr lang="en-US"/>
          </a:p>
        </p:txBody>
      </p:sp>
    </p:spTree>
    <p:extLst>
      <p:ext uri="{BB962C8B-B14F-4D97-AF65-F5344CB8AC3E}">
        <p14:creationId xmlns:p14="http://schemas.microsoft.com/office/powerpoint/2010/main" val="307747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62B59-1D3A-4A96-8732-9E8FD5795B71}"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4B83A-DA9B-4AE3-9F9F-9321F0B2D3B7}" type="slidenum">
              <a:rPr lang="en-US" smtClean="0"/>
              <a:t>‹#›</a:t>
            </a:fld>
            <a:endParaRPr lang="en-US"/>
          </a:p>
        </p:txBody>
      </p:sp>
    </p:spTree>
    <p:extLst>
      <p:ext uri="{BB962C8B-B14F-4D97-AF65-F5344CB8AC3E}">
        <p14:creationId xmlns:p14="http://schemas.microsoft.com/office/powerpoint/2010/main" val="3731260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62B59-1D3A-4A96-8732-9E8FD5795B71}" type="datetimeFigureOut">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4B83A-DA9B-4AE3-9F9F-9321F0B2D3B7}" type="slidenum">
              <a:rPr lang="en-US" smtClean="0"/>
              <a:t>‹#›</a:t>
            </a:fld>
            <a:endParaRPr lang="en-US"/>
          </a:p>
        </p:txBody>
      </p:sp>
    </p:spTree>
    <p:extLst>
      <p:ext uri="{BB962C8B-B14F-4D97-AF65-F5344CB8AC3E}">
        <p14:creationId xmlns:p14="http://schemas.microsoft.com/office/powerpoint/2010/main" val="172658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62B59-1D3A-4A96-8732-9E8FD5795B71}" type="datetimeFigureOut">
              <a:rPr lang="en-US" smtClean="0"/>
              <a:t>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B83A-DA9B-4AE3-9F9F-9321F0B2D3B7}" type="slidenum">
              <a:rPr lang="en-US" smtClean="0"/>
              <a:t>‹#›</a:t>
            </a:fld>
            <a:endParaRPr lang="en-US"/>
          </a:p>
        </p:txBody>
      </p:sp>
    </p:spTree>
    <p:extLst>
      <p:ext uri="{BB962C8B-B14F-4D97-AF65-F5344CB8AC3E}">
        <p14:creationId xmlns:p14="http://schemas.microsoft.com/office/powerpoint/2010/main" val="2488753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t="-21000" r="-15000" b="-6000"/>
          </a:stretch>
        </a:blipFill>
        <a:effectLst/>
      </p:bgPr>
    </p:bg>
    <p:spTree>
      <p:nvGrpSpPr>
        <p:cNvPr id="1" name=""/>
        <p:cNvGrpSpPr/>
        <p:nvPr/>
      </p:nvGrpSpPr>
      <p:grpSpPr>
        <a:xfrm>
          <a:off x="0" y="0"/>
          <a:ext cx="0" cy="0"/>
          <a:chOff x="0" y="0"/>
          <a:chExt cx="0" cy="0"/>
        </a:xfrm>
      </p:grpSpPr>
      <p:sp>
        <p:nvSpPr>
          <p:cNvPr id="3" name="Rectangle 2"/>
          <p:cNvSpPr/>
          <p:nvPr/>
        </p:nvSpPr>
        <p:spPr>
          <a:xfrm>
            <a:off x="1838448" y="291213"/>
            <a:ext cx="8515104" cy="1496644"/>
          </a:xfrm>
          <a:prstGeom prst="rect">
            <a:avLst/>
          </a:prstGeom>
        </p:spPr>
        <p:txBody>
          <a:bodyPr wrap="square">
            <a:prstTxWarp prst="textChevron">
              <a:avLst/>
            </a:prstTxWarp>
            <a:spAutoFit/>
          </a:bodyPr>
          <a:lstStyle/>
          <a:p>
            <a:pPr algn="ctr"/>
            <a:r>
              <a:rPr lang="en-US" sz="9600" b="1" dirty="0" smtClean="0">
                <a:ln>
                  <a:solidFill>
                    <a:schemeClr val="tx1"/>
                  </a:solidFill>
                </a:ln>
                <a:solidFill>
                  <a:srgbClr val="FF3399"/>
                </a:solidFill>
                <a:latin typeface="A780-Deco" panose="00000400000000000000" pitchFamily="2" charset="0"/>
              </a:rPr>
              <a:t>Replication</a:t>
            </a:r>
            <a:endParaRPr lang="en-US" sz="9600" dirty="0">
              <a:ln>
                <a:solidFill>
                  <a:schemeClr val="tx1"/>
                </a:solidFill>
              </a:ln>
              <a:solidFill>
                <a:srgbClr val="FF3399"/>
              </a:solidFill>
              <a:latin typeface="A780-Deco" panose="00000400000000000000" pitchFamily="2" charset="0"/>
            </a:endParaRPr>
          </a:p>
        </p:txBody>
      </p:sp>
      <p:sp>
        <p:nvSpPr>
          <p:cNvPr id="4" name="Rectangle 3"/>
          <p:cNvSpPr/>
          <p:nvPr/>
        </p:nvSpPr>
        <p:spPr>
          <a:xfrm>
            <a:off x="430695" y="1965277"/>
            <a:ext cx="11330609" cy="4247317"/>
          </a:xfrm>
          <a:prstGeom prst="rect">
            <a:avLst/>
          </a:prstGeom>
        </p:spPr>
        <p:txBody>
          <a:bodyPr wrap="square">
            <a:spAutoFit/>
          </a:bodyPr>
          <a:lstStyle/>
          <a:p>
            <a:pPr marL="857250" indent="-857250">
              <a:buFont typeface="Wingdings" panose="05000000000000000000" pitchFamily="2" charset="2"/>
              <a:buChar char="§"/>
            </a:pPr>
            <a:r>
              <a:rPr lang="en-US" sz="5400" b="1" dirty="0" smtClean="0">
                <a:latin typeface="A780-Deco" panose="00000400000000000000" pitchFamily="2" charset="0"/>
              </a:rPr>
              <a:t>Making more DNA</a:t>
            </a:r>
          </a:p>
          <a:p>
            <a:pPr marL="857250" indent="-857250">
              <a:buFont typeface="Wingdings" panose="05000000000000000000" pitchFamily="2" charset="2"/>
              <a:buChar char="§"/>
            </a:pPr>
            <a:r>
              <a:rPr lang="en-US" sz="5400" b="1" dirty="0" smtClean="0">
                <a:latin typeface="A780-Deco" panose="00000400000000000000" pitchFamily="2" charset="0"/>
              </a:rPr>
              <a:t>Happens before Mitosis or Meiosis during interphase</a:t>
            </a:r>
          </a:p>
          <a:p>
            <a:pPr marL="857250" indent="-857250">
              <a:buFont typeface="Wingdings" panose="05000000000000000000" pitchFamily="2" charset="2"/>
              <a:buChar char="§"/>
            </a:pPr>
            <a:r>
              <a:rPr lang="en-US" sz="5400" b="1" dirty="0" smtClean="0">
                <a:latin typeface="A780-Deco" panose="00000400000000000000" pitchFamily="2" charset="0"/>
              </a:rPr>
              <a:t>Preparation for making new cells</a:t>
            </a:r>
          </a:p>
        </p:txBody>
      </p:sp>
    </p:spTree>
    <p:extLst>
      <p:ext uri="{BB962C8B-B14F-4D97-AF65-F5344CB8AC3E}">
        <p14:creationId xmlns:p14="http://schemas.microsoft.com/office/powerpoint/2010/main" val="88505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t="-21000" r="-15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1" y="1"/>
            <a:ext cx="12192000" cy="6857999"/>
            <a:chOff x="1096006" y="524760"/>
            <a:chExt cx="10565726" cy="5827847"/>
          </a:xfrm>
        </p:grpSpPr>
        <p:pic>
          <p:nvPicPr>
            <p:cNvPr id="6" name="Picture 5"/>
            <p:cNvPicPr>
              <a:picLocks noChangeAspect="1"/>
            </p:cNvPicPr>
            <p:nvPr/>
          </p:nvPicPr>
          <p:blipFill rotWithShape="1">
            <a:blip r:embed="rId4" cstate="print">
              <a:clrChange>
                <a:clrFrom>
                  <a:srgbClr val="E9EEEA"/>
                </a:clrFrom>
                <a:clrTo>
                  <a:srgbClr val="E9EEEA">
                    <a:alpha val="0"/>
                  </a:srgbClr>
                </a:clrTo>
              </a:clrChange>
              <a:extLst>
                <a:ext uri="{28A0092B-C50C-407E-A947-70E740481C1C}">
                  <a14:useLocalDpi xmlns:a14="http://schemas.microsoft.com/office/drawing/2010/main" val="0"/>
                </a:ext>
              </a:extLst>
            </a:blip>
            <a:srcRect l="25151" t="14382" r="15551" b="17261"/>
            <a:stretch/>
          </p:blipFill>
          <p:spPr>
            <a:xfrm rot="5400000">
              <a:off x="3197623" y="-1365459"/>
              <a:ext cx="5801443" cy="9581882"/>
            </a:xfrm>
            <a:prstGeom prst="rect">
              <a:avLst/>
            </a:prstGeom>
          </p:spPr>
        </p:pic>
        <p:cxnSp>
          <p:nvCxnSpPr>
            <p:cNvPr id="7" name="Straight Connector 6"/>
            <p:cNvCxnSpPr/>
            <p:nvPr/>
          </p:nvCxnSpPr>
          <p:spPr>
            <a:xfrm flipH="1" flipV="1">
              <a:off x="5962918" y="1893194"/>
              <a:ext cx="1223494" cy="296214"/>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flipV="1">
              <a:off x="5864196" y="2136600"/>
              <a:ext cx="1223494" cy="296214"/>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H="1" flipV="1">
              <a:off x="5587285" y="2284707"/>
              <a:ext cx="1500405" cy="391513"/>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flipV="1">
              <a:off x="5610913" y="2570616"/>
              <a:ext cx="1575499" cy="34901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flipV="1">
              <a:off x="5725740" y="2826254"/>
              <a:ext cx="1361950" cy="33677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flipV="1">
              <a:off x="5183221" y="3261628"/>
              <a:ext cx="1223494" cy="296214"/>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flipV="1">
              <a:off x="5252449" y="3514615"/>
              <a:ext cx="1154266" cy="286633"/>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5108127" y="3689849"/>
              <a:ext cx="1223494" cy="29621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3063025" y="3657931"/>
              <a:ext cx="1019053" cy="179378"/>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flipV="1">
              <a:off x="4571474" y="1095603"/>
              <a:ext cx="206588" cy="435374"/>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6673387" y="1649787"/>
              <a:ext cx="2509250" cy="411072"/>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6645499" y="1623384"/>
              <a:ext cx="2537138" cy="655201"/>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3822338" y="2570616"/>
              <a:ext cx="955724" cy="102307"/>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flipV="1">
              <a:off x="4166315" y="3298335"/>
              <a:ext cx="439773" cy="3146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flipV="1">
              <a:off x="7452607" y="3514615"/>
              <a:ext cx="738356" cy="43227"/>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7914068" y="2521991"/>
              <a:ext cx="512034" cy="249528"/>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910621" y="718309"/>
              <a:ext cx="1390934" cy="400110"/>
            </a:xfrm>
            <a:prstGeom prst="rect">
              <a:avLst/>
            </a:prstGeom>
            <a:solidFill>
              <a:schemeClr val="bg1"/>
            </a:solidFill>
          </p:spPr>
          <p:txBody>
            <a:bodyPr wrap="square" rtlCol="0">
              <a:spAutoFit/>
            </a:bodyPr>
            <a:lstStyle/>
            <a:p>
              <a:pPr algn="ctr"/>
              <a:r>
                <a:rPr lang="en-US" sz="2000" b="1" dirty="0" smtClean="0"/>
                <a:t>Nucleotide</a:t>
              </a:r>
              <a:endParaRPr lang="en-US" sz="2000" b="1" dirty="0"/>
            </a:p>
          </p:txBody>
        </p:sp>
        <p:sp>
          <p:nvSpPr>
            <p:cNvPr id="24" name="TextBox 23"/>
            <p:cNvSpPr txBox="1"/>
            <p:nvPr/>
          </p:nvSpPr>
          <p:spPr>
            <a:xfrm>
              <a:off x="1096006" y="3536228"/>
              <a:ext cx="2074212" cy="707886"/>
            </a:xfrm>
            <a:prstGeom prst="rect">
              <a:avLst/>
            </a:prstGeom>
            <a:solidFill>
              <a:schemeClr val="bg1"/>
            </a:solidFill>
          </p:spPr>
          <p:txBody>
            <a:bodyPr wrap="square" rtlCol="0">
              <a:spAutoFit/>
            </a:bodyPr>
            <a:lstStyle/>
            <a:p>
              <a:pPr algn="ctr"/>
              <a:r>
                <a:rPr lang="en-US" sz="2000" b="1" dirty="0" smtClean="0"/>
                <a:t>Sugar-Phosphate</a:t>
              </a:r>
            </a:p>
            <a:p>
              <a:pPr algn="ctr"/>
              <a:r>
                <a:rPr lang="en-US" sz="2000" b="1" dirty="0" smtClean="0"/>
                <a:t>Backbone</a:t>
              </a:r>
              <a:endParaRPr lang="en-US" sz="2000" b="1" dirty="0"/>
            </a:p>
          </p:txBody>
        </p:sp>
        <p:sp>
          <p:nvSpPr>
            <p:cNvPr id="25" name="TextBox 24"/>
            <p:cNvSpPr txBox="1"/>
            <p:nvPr/>
          </p:nvSpPr>
          <p:spPr>
            <a:xfrm>
              <a:off x="9048480" y="1333415"/>
              <a:ext cx="1294364" cy="707886"/>
            </a:xfrm>
            <a:prstGeom prst="rect">
              <a:avLst/>
            </a:prstGeom>
            <a:solidFill>
              <a:schemeClr val="bg1"/>
            </a:solidFill>
          </p:spPr>
          <p:txBody>
            <a:bodyPr wrap="square" rtlCol="0">
              <a:spAutoFit/>
            </a:bodyPr>
            <a:lstStyle/>
            <a:p>
              <a:pPr algn="ctr"/>
              <a:r>
                <a:rPr lang="en-US" sz="2000" b="1" dirty="0" smtClean="0"/>
                <a:t>Hydrogen</a:t>
              </a:r>
            </a:p>
            <a:p>
              <a:pPr algn="ctr"/>
              <a:r>
                <a:rPr lang="en-US" sz="2000" b="1" dirty="0" smtClean="0"/>
                <a:t>Bonds</a:t>
              </a:r>
              <a:endParaRPr lang="en-US" sz="2000" b="1" dirty="0"/>
            </a:p>
          </p:txBody>
        </p:sp>
        <p:sp>
          <p:nvSpPr>
            <p:cNvPr id="26" name="Rectangle 25"/>
            <p:cNvSpPr/>
            <p:nvPr/>
          </p:nvSpPr>
          <p:spPr>
            <a:xfrm>
              <a:off x="8580376" y="4292904"/>
              <a:ext cx="3081356" cy="2059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9118249" y="4439067"/>
              <a:ext cx="2005610" cy="1767376"/>
              <a:chOff x="9118249" y="4485530"/>
              <a:chExt cx="2005610" cy="1767376"/>
            </a:xfrm>
          </p:grpSpPr>
          <p:sp>
            <p:nvSpPr>
              <p:cNvPr id="29" name="TextBox 28"/>
              <p:cNvSpPr txBox="1"/>
              <p:nvPr/>
            </p:nvSpPr>
            <p:spPr>
              <a:xfrm>
                <a:off x="9118249" y="4942435"/>
                <a:ext cx="2005610" cy="400110"/>
              </a:xfrm>
              <a:prstGeom prst="rect">
                <a:avLst/>
              </a:prstGeom>
              <a:solidFill>
                <a:schemeClr val="accent4">
                  <a:lumMod val="20000"/>
                  <a:lumOff val="80000"/>
                </a:schemeClr>
              </a:solidFill>
            </p:spPr>
            <p:txBody>
              <a:bodyPr wrap="square" rtlCol="0">
                <a:spAutoFit/>
              </a:bodyPr>
              <a:lstStyle/>
              <a:p>
                <a:pPr algn="ctr"/>
                <a:r>
                  <a:rPr lang="en-US" sz="2000" b="1" dirty="0" smtClean="0"/>
                  <a:t>Thymine (T)</a:t>
                </a:r>
                <a:endParaRPr lang="en-US" sz="2000" b="1" dirty="0"/>
              </a:p>
            </p:txBody>
          </p:sp>
          <p:sp>
            <p:nvSpPr>
              <p:cNvPr id="30" name="TextBox 29"/>
              <p:cNvSpPr txBox="1"/>
              <p:nvPr/>
            </p:nvSpPr>
            <p:spPr>
              <a:xfrm>
                <a:off x="9118249" y="5399340"/>
                <a:ext cx="2005610" cy="400110"/>
              </a:xfrm>
              <a:prstGeom prst="rect">
                <a:avLst/>
              </a:prstGeom>
              <a:solidFill>
                <a:srgbClr val="CC66FF"/>
              </a:solidFill>
            </p:spPr>
            <p:txBody>
              <a:bodyPr wrap="square" rtlCol="0">
                <a:spAutoFit/>
              </a:bodyPr>
              <a:lstStyle/>
              <a:p>
                <a:pPr algn="ctr"/>
                <a:r>
                  <a:rPr lang="en-US" sz="2000" b="1" dirty="0" smtClean="0"/>
                  <a:t>Cytosine (C)</a:t>
                </a:r>
                <a:endParaRPr lang="en-US" sz="2000" b="1" dirty="0"/>
              </a:p>
            </p:txBody>
          </p:sp>
          <p:sp>
            <p:nvSpPr>
              <p:cNvPr id="31" name="TextBox 30"/>
              <p:cNvSpPr txBox="1"/>
              <p:nvPr/>
            </p:nvSpPr>
            <p:spPr>
              <a:xfrm>
                <a:off x="9118249" y="5852796"/>
                <a:ext cx="2005610" cy="400110"/>
              </a:xfrm>
              <a:prstGeom prst="rect">
                <a:avLst/>
              </a:prstGeom>
              <a:solidFill>
                <a:srgbClr val="FF5050"/>
              </a:solidFill>
            </p:spPr>
            <p:txBody>
              <a:bodyPr wrap="square" rtlCol="0">
                <a:spAutoFit/>
              </a:bodyPr>
              <a:lstStyle/>
              <a:p>
                <a:pPr algn="ctr"/>
                <a:r>
                  <a:rPr lang="en-US" sz="2000" b="1" dirty="0" smtClean="0"/>
                  <a:t>Guanine (G)</a:t>
                </a:r>
                <a:endParaRPr lang="en-US" sz="2000" b="1" dirty="0"/>
              </a:p>
            </p:txBody>
          </p:sp>
          <p:sp>
            <p:nvSpPr>
              <p:cNvPr id="32" name="TextBox 31"/>
              <p:cNvSpPr txBox="1"/>
              <p:nvPr/>
            </p:nvSpPr>
            <p:spPr>
              <a:xfrm>
                <a:off x="9118249" y="4485530"/>
                <a:ext cx="2005610" cy="400110"/>
              </a:xfrm>
              <a:prstGeom prst="rect">
                <a:avLst/>
              </a:prstGeom>
              <a:solidFill>
                <a:srgbClr val="99CC00"/>
              </a:solidFill>
            </p:spPr>
            <p:txBody>
              <a:bodyPr wrap="square" rtlCol="0">
                <a:spAutoFit/>
              </a:bodyPr>
              <a:lstStyle/>
              <a:p>
                <a:pPr algn="ctr"/>
                <a:r>
                  <a:rPr lang="en-US" sz="2000" b="1" dirty="0" smtClean="0"/>
                  <a:t>Adenine (A)</a:t>
                </a:r>
                <a:endParaRPr lang="en-US" sz="2000" b="1" dirty="0"/>
              </a:p>
            </p:txBody>
          </p:sp>
        </p:grpSp>
        <p:sp>
          <p:nvSpPr>
            <p:cNvPr id="28" name="TextBox 27"/>
            <p:cNvSpPr txBox="1"/>
            <p:nvPr/>
          </p:nvSpPr>
          <p:spPr>
            <a:xfrm>
              <a:off x="9473872" y="3842766"/>
              <a:ext cx="1294364" cy="523220"/>
            </a:xfrm>
            <a:prstGeom prst="rect">
              <a:avLst/>
            </a:prstGeom>
            <a:noFill/>
          </p:spPr>
          <p:txBody>
            <a:bodyPr wrap="square" rtlCol="0">
              <a:spAutoFit/>
            </a:bodyPr>
            <a:lstStyle/>
            <a:p>
              <a:pPr algn="ctr"/>
              <a:r>
                <a:rPr lang="en-US" sz="2800" b="1" dirty="0" smtClean="0"/>
                <a:t>KEY</a:t>
              </a:r>
              <a:endParaRPr lang="en-US" sz="2800" b="1" dirty="0"/>
            </a:p>
          </p:txBody>
        </p:sp>
      </p:grpSp>
    </p:spTree>
    <p:extLst>
      <p:ext uri="{BB962C8B-B14F-4D97-AF65-F5344CB8AC3E}">
        <p14:creationId xmlns:p14="http://schemas.microsoft.com/office/powerpoint/2010/main" val="2497670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t="-21000" r="-15000" b="-6000"/>
          </a:stretch>
        </a:blipFill>
        <a:effectLst/>
      </p:bgPr>
    </p:bg>
    <p:spTree>
      <p:nvGrpSpPr>
        <p:cNvPr id="1" name=""/>
        <p:cNvGrpSpPr/>
        <p:nvPr/>
      </p:nvGrpSpPr>
      <p:grpSpPr>
        <a:xfrm>
          <a:off x="0" y="0"/>
          <a:ext cx="0" cy="0"/>
          <a:chOff x="0" y="0"/>
          <a:chExt cx="0" cy="0"/>
        </a:xfrm>
      </p:grpSpPr>
      <p:pic>
        <p:nvPicPr>
          <p:cNvPr id="30" name="Picture 2" descr="http://3.bp.blogspot.com/_3XmsmouUXic/TOWtjLCfDWI/AAAAAAAAACA/EW6eW-jzdvw/w1200-h630-p-nu/DNA+diagram.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112" t="27945" r="10295" b="9198"/>
          <a:stretch/>
        </p:blipFill>
        <p:spPr bwMode="auto">
          <a:xfrm>
            <a:off x="629479" y="199171"/>
            <a:ext cx="10933043" cy="6380158"/>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3178174" y="2972234"/>
            <a:ext cx="2260262" cy="3885766"/>
            <a:chOff x="3178174" y="2972234"/>
            <a:chExt cx="2260262" cy="3885766"/>
          </a:xfrm>
        </p:grpSpPr>
        <p:sp>
          <p:nvSpPr>
            <p:cNvPr id="31" name="Rectangle 30"/>
            <p:cNvSpPr/>
            <p:nvPr/>
          </p:nvSpPr>
          <p:spPr>
            <a:xfrm>
              <a:off x="3178174" y="3252955"/>
              <a:ext cx="2260262" cy="31800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445434" y="6446978"/>
              <a:ext cx="1725741" cy="411022"/>
            </a:xfrm>
            <a:prstGeom prst="rect">
              <a:avLst/>
            </a:prstGeom>
            <a:noFill/>
          </p:spPr>
          <p:txBody>
            <a:bodyPr wrap="square" rtlCol="0">
              <a:spAutoFit/>
            </a:bodyPr>
            <a:lstStyle/>
            <a:p>
              <a:pPr algn="ctr"/>
              <a:r>
                <a:rPr lang="en-US" b="1" dirty="0" smtClean="0"/>
                <a:t>Monomer</a:t>
              </a:r>
              <a:endParaRPr lang="en-US" b="1" dirty="0"/>
            </a:p>
          </p:txBody>
        </p:sp>
        <p:sp>
          <p:nvSpPr>
            <p:cNvPr id="35" name="Regular Pentagon 34"/>
            <p:cNvSpPr/>
            <p:nvPr/>
          </p:nvSpPr>
          <p:spPr>
            <a:xfrm>
              <a:off x="4568119" y="5192786"/>
              <a:ext cx="763412" cy="651910"/>
            </a:xfrm>
            <a:prstGeom prst="pentagon">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00350" y="5669792"/>
              <a:ext cx="381799" cy="349806"/>
            </a:xfrm>
            <a:prstGeom prst="ellipse">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682150" y="3389249"/>
              <a:ext cx="1489026" cy="1803536"/>
              <a:chOff x="3886199" y="3508609"/>
              <a:chExt cx="1393033" cy="1620604"/>
            </a:xfrm>
          </p:grpSpPr>
          <p:cxnSp>
            <p:nvCxnSpPr>
              <p:cNvPr id="50" name="Straight Connector 49"/>
              <p:cNvCxnSpPr/>
              <p:nvPr/>
            </p:nvCxnSpPr>
            <p:spPr>
              <a:xfrm flipH="1">
                <a:off x="4325565" y="3508609"/>
                <a:ext cx="389490" cy="41062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325565" y="3919235"/>
                <a:ext cx="157161" cy="39967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200525" y="4239523"/>
                <a:ext cx="319786" cy="35700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4212996" y="4596529"/>
                <a:ext cx="269730" cy="25325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457795" y="4758747"/>
                <a:ext cx="457105" cy="145122"/>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887755" y="4418026"/>
                <a:ext cx="27145" cy="34072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893250" y="4047560"/>
                <a:ext cx="385982" cy="30982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086241" y="3677094"/>
                <a:ext cx="138861" cy="399979"/>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715055" y="3508609"/>
                <a:ext cx="353460" cy="16022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886199" y="3757017"/>
                <a:ext cx="433394" cy="12006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35" idx="0"/>
              </p:cNvCxnSpPr>
              <p:nvPr/>
            </p:nvCxnSpPr>
            <p:spPr>
              <a:xfrm>
                <a:off x="4886326" y="4787213"/>
                <a:ext cx="185826" cy="3420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61" name="Straight Connector 60"/>
            <p:cNvCxnSpPr/>
            <p:nvPr/>
          </p:nvCxnSpPr>
          <p:spPr>
            <a:xfrm>
              <a:off x="3538605" y="3252288"/>
              <a:ext cx="140353" cy="454848"/>
            </a:xfrm>
            <a:prstGeom prst="line">
              <a:avLst/>
            </a:prstGeom>
            <a:ln w="762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402065" y="2972234"/>
              <a:ext cx="140353" cy="454848"/>
            </a:xfrm>
            <a:prstGeom prst="line">
              <a:avLst/>
            </a:prstGeom>
            <a:ln w="76200">
              <a:solidFill>
                <a:srgbClr val="00FFFF"/>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7987130" y="0"/>
            <a:ext cx="2323085" cy="3576752"/>
            <a:chOff x="7987130" y="0"/>
            <a:chExt cx="2323085" cy="3576752"/>
          </a:xfrm>
        </p:grpSpPr>
        <p:sp>
          <p:nvSpPr>
            <p:cNvPr id="33" name="Rectangle 32"/>
            <p:cNvSpPr/>
            <p:nvPr/>
          </p:nvSpPr>
          <p:spPr>
            <a:xfrm>
              <a:off x="7987130" y="449208"/>
              <a:ext cx="2323085" cy="29400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285802" y="0"/>
              <a:ext cx="1725741" cy="411022"/>
            </a:xfrm>
            <a:prstGeom prst="rect">
              <a:avLst/>
            </a:prstGeom>
            <a:noFill/>
          </p:spPr>
          <p:txBody>
            <a:bodyPr wrap="square" rtlCol="0">
              <a:spAutoFit/>
            </a:bodyPr>
            <a:lstStyle/>
            <a:p>
              <a:pPr algn="ctr"/>
              <a:r>
                <a:rPr lang="en-US" b="1" dirty="0" smtClean="0"/>
                <a:t>Monomer</a:t>
              </a:r>
              <a:endParaRPr lang="en-US" b="1" dirty="0"/>
            </a:p>
          </p:txBody>
        </p:sp>
        <p:sp>
          <p:nvSpPr>
            <p:cNvPr id="36" name="Regular Pentagon 35"/>
            <p:cNvSpPr/>
            <p:nvPr/>
          </p:nvSpPr>
          <p:spPr>
            <a:xfrm rot="10800000">
              <a:off x="9148668" y="979216"/>
              <a:ext cx="763412" cy="715512"/>
            </a:xfrm>
            <a:prstGeom prst="pentagon">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495075" y="979215"/>
              <a:ext cx="381799" cy="357756"/>
            </a:xfrm>
            <a:prstGeom prst="ellipse">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8240282" y="1672898"/>
              <a:ext cx="1577793" cy="1428162"/>
              <a:chOff x="8150484" y="1966347"/>
              <a:chExt cx="1476078" cy="1283304"/>
            </a:xfrm>
          </p:grpSpPr>
          <p:cxnSp>
            <p:nvCxnSpPr>
              <p:cNvPr id="40" name="Straight Connector 39"/>
              <p:cNvCxnSpPr/>
              <p:nvPr/>
            </p:nvCxnSpPr>
            <p:spPr>
              <a:xfrm flipH="1">
                <a:off x="8281383" y="2243138"/>
                <a:ext cx="286061" cy="325259"/>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281383" y="2568397"/>
                <a:ext cx="143031" cy="35957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8530013" y="2206088"/>
                <a:ext cx="562048" cy="16718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068504" y="2308762"/>
                <a:ext cx="115300" cy="346153"/>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867172" y="2748182"/>
                <a:ext cx="316632" cy="27675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8424414" y="2955701"/>
                <a:ext cx="501060" cy="6923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073699" y="1966347"/>
                <a:ext cx="286061" cy="325259"/>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150484" y="2924392"/>
                <a:ext cx="286061" cy="325259"/>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9183804" y="2748182"/>
                <a:ext cx="442758" cy="138376"/>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nvCxnSpPr>
          <p:spPr>
            <a:xfrm>
              <a:off x="8237407" y="3121904"/>
              <a:ext cx="140353" cy="454848"/>
            </a:xfrm>
            <a:prstGeom prst="line">
              <a:avLst/>
            </a:prstGeom>
            <a:ln w="762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045826" y="2865953"/>
              <a:ext cx="140353" cy="454848"/>
            </a:xfrm>
            <a:prstGeom prst="line">
              <a:avLst/>
            </a:prstGeom>
            <a:ln w="762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841094" y="2623550"/>
              <a:ext cx="140353" cy="454848"/>
            </a:xfrm>
            <a:prstGeom prst="line">
              <a:avLst/>
            </a:prstGeom>
            <a:ln w="76200">
              <a:solidFill>
                <a:srgbClr val="00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86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t="-21000" r="-15000" b="-6000"/>
          </a:stretch>
        </a:blipFill>
        <a:effectLst/>
      </p:bgPr>
    </p:bg>
    <p:spTree>
      <p:nvGrpSpPr>
        <p:cNvPr id="1" name=""/>
        <p:cNvGrpSpPr/>
        <p:nvPr/>
      </p:nvGrpSpPr>
      <p:grpSpPr>
        <a:xfrm>
          <a:off x="0" y="0"/>
          <a:ext cx="0" cy="0"/>
          <a:chOff x="0" y="0"/>
          <a:chExt cx="0" cy="0"/>
        </a:xfrm>
      </p:grpSpPr>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420" y="1945336"/>
            <a:ext cx="10699848" cy="2960292"/>
          </a:xfrm>
          <a:prstGeom prst="rect">
            <a:avLst/>
          </a:prstGeom>
        </p:spPr>
      </p:pic>
      <p:sp>
        <p:nvSpPr>
          <p:cNvPr id="34" name="Down Arrow 33"/>
          <p:cNvSpPr/>
          <p:nvPr/>
        </p:nvSpPr>
        <p:spPr>
          <a:xfrm rot="1458272">
            <a:off x="3289109" y="941696"/>
            <a:ext cx="709684" cy="1392072"/>
          </a:xfrm>
          <a:prstGeom prst="down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rot="1458272">
            <a:off x="5406786" y="941696"/>
            <a:ext cx="709684" cy="1392072"/>
          </a:xfrm>
          <a:prstGeom prst="down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rot="20141728" flipV="1">
            <a:off x="5368017" y="4517196"/>
            <a:ext cx="709684" cy="1392072"/>
          </a:xfrm>
          <a:prstGeom prst="down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rot="20141728" flipV="1">
            <a:off x="3295079" y="4517196"/>
            <a:ext cx="709684" cy="1392072"/>
          </a:xfrm>
          <a:prstGeom prst="down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rot="3012929" flipV="1">
            <a:off x="2049384" y="3038694"/>
            <a:ext cx="709684" cy="1392072"/>
          </a:xfrm>
          <a:prstGeom prst="downArrow">
            <a:avLst/>
          </a:prstGeom>
          <a:solidFill>
            <a:schemeClr val="accent6">
              <a:lumMod val="60000"/>
              <a:lumOff val="4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rot="16200000" flipV="1">
            <a:off x="9508665" y="3038696"/>
            <a:ext cx="709684" cy="1392072"/>
          </a:xfrm>
          <a:prstGeom prst="downArrow">
            <a:avLst/>
          </a:prstGeom>
          <a:solidFill>
            <a:schemeClr val="accent6">
              <a:lumMod val="60000"/>
              <a:lumOff val="4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rot="10800000" flipV="1">
            <a:off x="6165941" y="2129393"/>
            <a:ext cx="709684" cy="1392072"/>
          </a:xfrm>
          <a:prstGeom prst="downArrow">
            <a:avLst/>
          </a:prstGeom>
          <a:solidFill>
            <a:schemeClr val="accent6">
              <a:lumMod val="60000"/>
              <a:lumOff val="4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1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t="-21000" r="-15000" b="-6000"/>
          </a:stretch>
        </a:blipFill>
        <a:effectLst/>
      </p:bgPr>
    </p:bg>
    <p:spTree>
      <p:nvGrpSpPr>
        <p:cNvPr id="1" name=""/>
        <p:cNvGrpSpPr/>
        <p:nvPr/>
      </p:nvGrpSpPr>
      <p:grpSpPr>
        <a:xfrm>
          <a:off x="0" y="0"/>
          <a:ext cx="0" cy="0"/>
          <a:chOff x="0" y="0"/>
          <a:chExt cx="0" cy="0"/>
        </a:xfrm>
      </p:grpSpPr>
      <p:sp>
        <p:nvSpPr>
          <p:cNvPr id="6" name="Rectangle 5"/>
          <p:cNvSpPr/>
          <p:nvPr/>
        </p:nvSpPr>
        <p:spPr>
          <a:xfrm>
            <a:off x="1201948" y="291213"/>
            <a:ext cx="9788104" cy="1569660"/>
          </a:xfrm>
          <a:prstGeom prst="rect">
            <a:avLst/>
          </a:prstGeom>
        </p:spPr>
        <p:txBody>
          <a:bodyPr wrap="square">
            <a:prstTxWarp prst="textChevron">
              <a:avLst/>
            </a:prstTxWarp>
            <a:spAutoFit/>
          </a:bodyPr>
          <a:lstStyle/>
          <a:p>
            <a:pPr algn="ctr"/>
            <a:r>
              <a:rPr lang="en-US" sz="9600" b="1" dirty="0" smtClean="0">
                <a:ln>
                  <a:solidFill>
                    <a:schemeClr val="tx1"/>
                  </a:solidFill>
                </a:ln>
                <a:solidFill>
                  <a:srgbClr val="FF3399"/>
                </a:solidFill>
                <a:latin typeface="A780-Deco" panose="00000400000000000000" pitchFamily="2" charset="0"/>
              </a:rPr>
              <a:t>Adenine</a:t>
            </a:r>
            <a:endParaRPr lang="en-US" sz="9600" dirty="0">
              <a:ln>
                <a:solidFill>
                  <a:schemeClr val="tx1"/>
                </a:solidFill>
              </a:ln>
              <a:solidFill>
                <a:srgbClr val="FF3399"/>
              </a:solidFill>
              <a:latin typeface="A780-Deco" panose="00000400000000000000" pitchFamily="2" charset="0"/>
            </a:endParaRPr>
          </a:p>
        </p:txBody>
      </p:sp>
      <p:grpSp>
        <p:nvGrpSpPr>
          <p:cNvPr id="11" name="Group 10"/>
          <p:cNvGrpSpPr/>
          <p:nvPr/>
        </p:nvGrpSpPr>
        <p:grpSpPr>
          <a:xfrm>
            <a:off x="917708" y="3342055"/>
            <a:ext cx="1811714" cy="1754325"/>
            <a:chOff x="795385" y="2661239"/>
            <a:chExt cx="1811714" cy="1754325"/>
          </a:xfrm>
        </p:grpSpPr>
        <p:sp>
          <p:nvSpPr>
            <p:cNvPr id="12" name="Rectangle 11"/>
            <p:cNvSpPr/>
            <p:nvPr/>
          </p:nvSpPr>
          <p:spPr>
            <a:xfrm>
              <a:off x="992554" y="2661239"/>
              <a:ext cx="1417376" cy="584775"/>
            </a:xfrm>
            <a:prstGeom prst="rect">
              <a:avLst/>
            </a:prstGeom>
          </p:spPr>
          <p:txBody>
            <a:bodyPr wrap="none">
              <a:spAutoFit/>
            </a:bodyPr>
            <a:lstStyle/>
            <a:p>
              <a:r>
                <a:rPr lang="en-US" sz="3200" b="1" cap="small" dirty="0" smtClean="0">
                  <a:ln>
                    <a:solidFill>
                      <a:schemeClr val="tx1"/>
                    </a:solidFill>
                  </a:ln>
                  <a:solidFill>
                    <a:schemeClr val="bg2">
                      <a:lumMod val="25000"/>
                    </a:schemeClr>
                  </a:solidFill>
                  <a:latin typeface="A780-Deco" panose="00000400000000000000" pitchFamily="2" charset="0"/>
                </a:rPr>
                <a:t>Carbon</a:t>
              </a:r>
              <a:endParaRPr lang="en-US" sz="3200" cap="small" dirty="0">
                <a:ln>
                  <a:solidFill>
                    <a:schemeClr val="tx1"/>
                  </a:solidFill>
                </a:ln>
                <a:solidFill>
                  <a:schemeClr val="bg2">
                    <a:lumMod val="25000"/>
                  </a:schemeClr>
                </a:solidFill>
              </a:endParaRPr>
            </a:p>
          </p:txBody>
        </p:sp>
        <p:sp>
          <p:nvSpPr>
            <p:cNvPr id="13" name="Rectangle 12"/>
            <p:cNvSpPr/>
            <p:nvPr/>
          </p:nvSpPr>
          <p:spPr>
            <a:xfrm>
              <a:off x="795385" y="3246014"/>
              <a:ext cx="1811714" cy="584775"/>
            </a:xfrm>
            <a:prstGeom prst="rect">
              <a:avLst/>
            </a:prstGeom>
          </p:spPr>
          <p:txBody>
            <a:bodyPr wrap="none">
              <a:spAutoFit/>
            </a:bodyPr>
            <a:lstStyle/>
            <a:p>
              <a:r>
                <a:rPr lang="en-US" sz="3200" b="1" cap="small" dirty="0" smtClean="0">
                  <a:ln>
                    <a:solidFill>
                      <a:schemeClr val="tx1"/>
                    </a:solidFill>
                  </a:ln>
                  <a:solidFill>
                    <a:srgbClr val="3333CC"/>
                  </a:solidFill>
                  <a:latin typeface="A780-Deco" panose="00000400000000000000" pitchFamily="2" charset="0"/>
                </a:rPr>
                <a:t>Nitrogen</a:t>
              </a:r>
              <a:endParaRPr lang="en-US" sz="3200" cap="small" dirty="0">
                <a:ln>
                  <a:solidFill>
                    <a:schemeClr val="tx1"/>
                  </a:solidFill>
                </a:ln>
                <a:solidFill>
                  <a:srgbClr val="3333CC"/>
                </a:solidFill>
              </a:endParaRPr>
            </a:p>
          </p:txBody>
        </p:sp>
        <p:sp>
          <p:nvSpPr>
            <p:cNvPr id="15" name="Rectangle 14"/>
            <p:cNvSpPr/>
            <p:nvPr/>
          </p:nvSpPr>
          <p:spPr>
            <a:xfrm>
              <a:off x="795385" y="3830789"/>
              <a:ext cx="1811714" cy="584775"/>
            </a:xfrm>
            <a:prstGeom prst="rect">
              <a:avLst/>
            </a:prstGeom>
          </p:spPr>
          <p:txBody>
            <a:bodyPr wrap="none">
              <a:spAutoFit/>
            </a:bodyPr>
            <a:lstStyle/>
            <a:p>
              <a:r>
                <a:rPr lang="en-US" sz="3200" b="1" cap="small" dirty="0" smtClean="0">
                  <a:ln>
                    <a:solidFill>
                      <a:schemeClr val="tx1"/>
                    </a:solidFill>
                  </a:ln>
                  <a:solidFill>
                    <a:schemeClr val="bg1"/>
                  </a:solidFill>
                  <a:latin typeface="A780-Deco" panose="00000400000000000000" pitchFamily="2" charset="0"/>
                </a:rPr>
                <a:t>Hydrogen</a:t>
              </a:r>
              <a:endParaRPr lang="en-US" sz="3200" cap="small" dirty="0">
                <a:ln>
                  <a:solidFill>
                    <a:schemeClr val="tx1"/>
                  </a:solidFill>
                </a:ln>
                <a:solidFill>
                  <a:schemeClr val="bg1"/>
                </a:solidFill>
              </a:endParaRPr>
            </a:p>
          </p:txBody>
        </p:sp>
      </p:grpSp>
      <p:pic>
        <p:nvPicPr>
          <p:cNvPr id="1028" name="Picture 4"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278" y="1476694"/>
            <a:ext cx="6561061" cy="5485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169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t="-21000" r="-15000" b="-6000"/>
          </a:stretch>
        </a:blipFill>
        <a:effectLst/>
      </p:bgPr>
    </p:bg>
    <p:spTree>
      <p:nvGrpSpPr>
        <p:cNvPr id="1" name=""/>
        <p:cNvGrpSpPr/>
        <p:nvPr/>
      </p:nvGrpSpPr>
      <p:grpSpPr>
        <a:xfrm>
          <a:off x="0" y="0"/>
          <a:ext cx="0" cy="0"/>
          <a:chOff x="0" y="0"/>
          <a:chExt cx="0" cy="0"/>
        </a:xfrm>
      </p:grpSpPr>
      <p:sp>
        <p:nvSpPr>
          <p:cNvPr id="6" name="Rectangle 5"/>
          <p:cNvSpPr/>
          <p:nvPr/>
        </p:nvSpPr>
        <p:spPr>
          <a:xfrm>
            <a:off x="1201948" y="291212"/>
            <a:ext cx="9788104" cy="1868891"/>
          </a:xfrm>
          <a:prstGeom prst="rect">
            <a:avLst/>
          </a:prstGeom>
        </p:spPr>
        <p:txBody>
          <a:bodyPr wrap="square">
            <a:prstTxWarp prst="textChevron">
              <a:avLst/>
            </a:prstTxWarp>
            <a:spAutoFit/>
          </a:bodyPr>
          <a:lstStyle/>
          <a:p>
            <a:pPr algn="ctr"/>
            <a:r>
              <a:rPr lang="en-US" sz="9600" b="1" dirty="0" smtClean="0">
                <a:ln>
                  <a:solidFill>
                    <a:schemeClr val="tx1"/>
                  </a:solidFill>
                </a:ln>
                <a:solidFill>
                  <a:srgbClr val="00B050"/>
                </a:solidFill>
                <a:latin typeface="A780-Deco" panose="00000400000000000000" pitchFamily="2" charset="0"/>
              </a:rPr>
              <a:t>Thymine</a:t>
            </a:r>
            <a:endParaRPr lang="en-US" sz="9600" dirty="0">
              <a:ln>
                <a:solidFill>
                  <a:schemeClr val="tx1"/>
                </a:solidFill>
              </a:ln>
              <a:solidFill>
                <a:srgbClr val="00B050"/>
              </a:solidFill>
              <a:latin typeface="A780-Deco" panose="00000400000000000000" pitchFamily="2" charset="0"/>
            </a:endParaRPr>
          </a:p>
        </p:txBody>
      </p:sp>
      <p:pic>
        <p:nvPicPr>
          <p:cNvPr id="2054"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031" y="1908312"/>
            <a:ext cx="5785938" cy="483704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994168" y="2952787"/>
            <a:ext cx="1811714" cy="2339100"/>
            <a:chOff x="795385" y="2661239"/>
            <a:chExt cx="1811714" cy="2339100"/>
          </a:xfrm>
        </p:grpSpPr>
        <p:sp>
          <p:nvSpPr>
            <p:cNvPr id="2" name="Rectangle 1"/>
            <p:cNvSpPr/>
            <p:nvPr/>
          </p:nvSpPr>
          <p:spPr>
            <a:xfrm>
              <a:off x="992554" y="2661239"/>
              <a:ext cx="1417376" cy="584775"/>
            </a:xfrm>
            <a:prstGeom prst="rect">
              <a:avLst/>
            </a:prstGeom>
          </p:spPr>
          <p:txBody>
            <a:bodyPr wrap="none">
              <a:spAutoFit/>
            </a:bodyPr>
            <a:lstStyle/>
            <a:p>
              <a:r>
                <a:rPr lang="en-US" sz="3200" b="1" cap="small" dirty="0" smtClean="0">
                  <a:ln>
                    <a:solidFill>
                      <a:schemeClr val="tx1"/>
                    </a:solidFill>
                  </a:ln>
                  <a:solidFill>
                    <a:schemeClr val="bg2">
                      <a:lumMod val="25000"/>
                    </a:schemeClr>
                  </a:solidFill>
                  <a:latin typeface="A780-Deco" panose="00000400000000000000" pitchFamily="2" charset="0"/>
                </a:rPr>
                <a:t>Carbon</a:t>
              </a:r>
              <a:endParaRPr lang="en-US" sz="3200" cap="small" dirty="0">
                <a:ln>
                  <a:solidFill>
                    <a:schemeClr val="tx1"/>
                  </a:solidFill>
                </a:ln>
                <a:solidFill>
                  <a:schemeClr val="bg2">
                    <a:lumMod val="25000"/>
                  </a:schemeClr>
                </a:solidFill>
              </a:endParaRPr>
            </a:p>
          </p:txBody>
        </p:sp>
        <p:sp>
          <p:nvSpPr>
            <p:cNvPr id="8" name="Rectangle 7"/>
            <p:cNvSpPr/>
            <p:nvPr/>
          </p:nvSpPr>
          <p:spPr>
            <a:xfrm>
              <a:off x="795385" y="3246014"/>
              <a:ext cx="1811714" cy="584775"/>
            </a:xfrm>
            <a:prstGeom prst="rect">
              <a:avLst/>
            </a:prstGeom>
          </p:spPr>
          <p:txBody>
            <a:bodyPr wrap="none">
              <a:spAutoFit/>
            </a:bodyPr>
            <a:lstStyle/>
            <a:p>
              <a:r>
                <a:rPr lang="en-US" sz="3200" b="1" cap="small" dirty="0" smtClean="0">
                  <a:ln>
                    <a:solidFill>
                      <a:schemeClr val="tx1"/>
                    </a:solidFill>
                  </a:ln>
                  <a:solidFill>
                    <a:srgbClr val="3333CC"/>
                  </a:solidFill>
                  <a:latin typeface="A780-Deco" panose="00000400000000000000" pitchFamily="2" charset="0"/>
                </a:rPr>
                <a:t>Nitrogen</a:t>
              </a:r>
              <a:endParaRPr lang="en-US" sz="3200" cap="small" dirty="0">
                <a:ln>
                  <a:solidFill>
                    <a:schemeClr val="tx1"/>
                  </a:solidFill>
                </a:ln>
                <a:solidFill>
                  <a:srgbClr val="3333CC"/>
                </a:solidFill>
              </a:endParaRPr>
            </a:p>
          </p:txBody>
        </p:sp>
        <p:sp>
          <p:nvSpPr>
            <p:cNvPr id="9" name="Rectangle 8"/>
            <p:cNvSpPr/>
            <p:nvPr/>
          </p:nvSpPr>
          <p:spPr>
            <a:xfrm>
              <a:off x="992554" y="3830789"/>
              <a:ext cx="1417376" cy="584775"/>
            </a:xfrm>
            <a:prstGeom prst="rect">
              <a:avLst/>
            </a:prstGeom>
          </p:spPr>
          <p:txBody>
            <a:bodyPr wrap="none">
              <a:spAutoFit/>
            </a:bodyPr>
            <a:lstStyle/>
            <a:p>
              <a:r>
                <a:rPr lang="en-US" sz="3200" b="1" cap="small" dirty="0" smtClean="0">
                  <a:ln>
                    <a:solidFill>
                      <a:schemeClr val="tx1"/>
                    </a:solidFill>
                  </a:ln>
                  <a:solidFill>
                    <a:srgbClr val="FF0000"/>
                  </a:solidFill>
                  <a:latin typeface="A780-Deco" panose="00000400000000000000" pitchFamily="2" charset="0"/>
                </a:rPr>
                <a:t>Oxygen</a:t>
              </a:r>
              <a:endParaRPr lang="en-US" sz="3200" cap="small" dirty="0">
                <a:ln>
                  <a:solidFill>
                    <a:schemeClr val="tx1"/>
                  </a:solidFill>
                </a:ln>
                <a:solidFill>
                  <a:srgbClr val="FF0000"/>
                </a:solidFill>
              </a:endParaRPr>
            </a:p>
          </p:txBody>
        </p:sp>
        <p:sp>
          <p:nvSpPr>
            <p:cNvPr id="10" name="Rectangle 9"/>
            <p:cNvSpPr/>
            <p:nvPr/>
          </p:nvSpPr>
          <p:spPr>
            <a:xfrm>
              <a:off x="795385" y="4415564"/>
              <a:ext cx="1811714" cy="584775"/>
            </a:xfrm>
            <a:prstGeom prst="rect">
              <a:avLst/>
            </a:prstGeom>
          </p:spPr>
          <p:txBody>
            <a:bodyPr wrap="none">
              <a:spAutoFit/>
            </a:bodyPr>
            <a:lstStyle/>
            <a:p>
              <a:r>
                <a:rPr lang="en-US" sz="3200" b="1" cap="small" dirty="0" smtClean="0">
                  <a:ln>
                    <a:solidFill>
                      <a:schemeClr val="tx1"/>
                    </a:solidFill>
                  </a:ln>
                  <a:solidFill>
                    <a:schemeClr val="bg1"/>
                  </a:solidFill>
                  <a:latin typeface="A780-Deco" panose="00000400000000000000" pitchFamily="2" charset="0"/>
                </a:rPr>
                <a:t>Hydrogen</a:t>
              </a:r>
              <a:endParaRPr lang="en-US" sz="3200" cap="small" dirty="0">
                <a:ln>
                  <a:solidFill>
                    <a:schemeClr val="tx1"/>
                  </a:solidFill>
                </a:ln>
                <a:solidFill>
                  <a:schemeClr val="bg1"/>
                </a:solidFill>
              </a:endParaRPr>
            </a:p>
          </p:txBody>
        </p:sp>
      </p:grpSp>
    </p:spTree>
    <p:extLst>
      <p:ext uri="{BB962C8B-B14F-4D97-AF65-F5344CB8AC3E}">
        <p14:creationId xmlns:p14="http://schemas.microsoft.com/office/powerpoint/2010/main" val="1853677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t="-21000" r="-15000" b="-6000"/>
          </a:stretch>
        </a:blipFill>
        <a:effectLst/>
      </p:bgPr>
    </p:bg>
    <p:spTree>
      <p:nvGrpSpPr>
        <p:cNvPr id="1" name=""/>
        <p:cNvGrpSpPr/>
        <p:nvPr/>
      </p:nvGrpSpPr>
      <p:grpSpPr>
        <a:xfrm>
          <a:off x="0" y="0"/>
          <a:ext cx="0" cy="0"/>
          <a:chOff x="0" y="0"/>
          <a:chExt cx="0" cy="0"/>
        </a:xfrm>
      </p:grpSpPr>
      <p:sp>
        <p:nvSpPr>
          <p:cNvPr id="6" name="Rectangle 5"/>
          <p:cNvSpPr/>
          <p:nvPr/>
        </p:nvSpPr>
        <p:spPr>
          <a:xfrm>
            <a:off x="1201948" y="291212"/>
            <a:ext cx="9788104" cy="1868891"/>
          </a:xfrm>
          <a:prstGeom prst="rect">
            <a:avLst/>
          </a:prstGeom>
        </p:spPr>
        <p:txBody>
          <a:bodyPr wrap="square">
            <a:prstTxWarp prst="textChevron">
              <a:avLst/>
            </a:prstTxWarp>
            <a:spAutoFit/>
          </a:bodyPr>
          <a:lstStyle/>
          <a:p>
            <a:pPr algn="ctr"/>
            <a:r>
              <a:rPr lang="en-US" sz="9600" b="1" dirty="0" smtClean="0">
                <a:ln>
                  <a:solidFill>
                    <a:schemeClr val="tx1"/>
                  </a:solidFill>
                </a:ln>
                <a:solidFill>
                  <a:srgbClr val="7030A0"/>
                </a:solidFill>
                <a:latin typeface="A780-Deco" panose="00000400000000000000" pitchFamily="2" charset="0"/>
              </a:rPr>
              <a:t>Cytosine</a:t>
            </a:r>
            <a:endParaRPr lang="en-US" sz="9600" dirty="0">
              <a:ln>
                <a:solidFill>
                  <a:schemeClr val="tx1"/>
                </a:solidFill>
              </a:ln>
              <a:solidFill>
                <a:srgbClr val="7030A0"/>
              </a:solidFill>
              <a:latin typeface="A780-Deco" panose="00000400000000000000" pitchFamily="2" charset="0"/>
            </a:endParaRPr>
          </a:p>
        </p:txBody>
      </p:sp>
      <p:grpSp>
        <p:nvGrpSpPr>
          <p:cNvPr id="3" name="Group 2"/>
          <p:cNvGrpSpPr/>
          <p:nvPr/>
        </p:nvGrpSpPr>
        <p:grpSpPr>
          <a:xfrm>
            <a:off x="994168" y="2952787"/>
            <a:ext cx="1811714" cy="2339100"/>
            <a:chOff x="795385" y="2661239"/>
            <a:chExt cx="1811714" cy="2339100"/>
          </a:xfrm>
        </p:grpSpPr>
        <p:sp>
          <p:nvSpPr>
            <p:cNvPr id="2" name="Rectangle 1"/>
            <p:cNvSpPr/>
            <p:nvPr/>
          </p:nvSpPr>
          <p:spPr>
            <a:xfrm>
              <a:off x="992554" y="2661239"/>
              <a:ext cx="1417376" cy="584775"/>
            </a:xfrm>
            <a:prstGeom prst="rect">
              <a:avLst/>
            </a:prstGeom>
          </p:spPr>
          <p:txBody>
            <a:bodyPr wrap="none">
              <a:spAutoFit/>
            </a:bodyPr>
            <a:lstStyle/>
            <a:p>
              <a:r>
                <a:rPr lang="en-US" sz="3200" b="1" cap="small" dirty="0" smtClean="0">
                  <a:ln>
                    <a:solidFill>
                      <a:schemeClr val="tx1"/>
                    </a:solidFill>
                  </a:ln>
                  <a:solidFill>
                    <a:schemeClr val="bg2">
                      <a:lumMod val="25000"/>
                    </a:schemeClr>
                  </a:solidFill>
                  <a:latin typeface="A780-Deco" panose="00000400000000000000" pitchFamily="2" charset="0"/>
                </a:rPr>
                <a:t>Carbon</a:t>
              </a:r>
              <a:endParaRPr lang="en-US" sz="3200" cap="small" dirty="0">
                <a:ln>
                  <a:solidFill>
                    <a:schemeClr val="tx1"/>
                  </a:solidFill>
                </a:ln>
                <a:solidFill>
                  <a:schemeClr val="bg2">
                    <a:lumMod val="25000"/>
                  </a:schemeClr>
                </a:solidFill>
              </a:endParaRPr>
            </a:p>
          </p:txBody>
        </p:sp>
        <p:sp>
          <p:nvSpPr>
            <p:cNvPr id="8" name="Rectangle 7"/>
            <p:cNvSpPr/>
            <p:nvPr/>
          </p:nvSpPr>
          <p:spPr>
            <a:xfrm>
              <a:off x="795385" y="3246014"/>
              <a:ext cx="1811714" cy="584775"/>
            </a:xfrm>
            <a:prstGeom prst="rect">
              <a:avLst/>
            </a:prstGeom>
          </p:spPr>
          <p:txBody>
            <a:bodyPr wrap="none">
              <a:spAutoFit/>
            </a:bodyPr>
            <a:lstStyle/>
            <a:p>
              <a:r>
                <a:rPr lang="en-US" sz="3200" b="1" cap="small" dirty="0" smtClean="0">
                  <a:ln>
                    <a:solidFill>
                      <a:schemeClr val="tx1"/>
                    </a:solidFill>
                  </a:ln>
                  <a:solidFill>
                    <a:srgbClr val="3333CC"/>
                  </a:solidFill>
                  <a:latin typeface="A780-Deco" panose="00000400000000000000" pitchFamily="2" charset="0"/>
                </a:rPr>
                <a:t>Nitrogen</a:t>
              </a:r>
              <a:endParaRPr lang="en-US" sz="3200" cap="small" dirty="0">
                <a:ln>
                  <a:solidFill>
                    <a:schemeClr val="tx1"/>
                  </a:solidFill>
                </a:ln>
                <a:solidFill>
                  <a:srgbClr val="3333CC"/>
                </a:solidFill>
              </a:endParaRPr>
            </a:p>
          </p:txBody>
        </p:sp>
        <p:sp>
          <p:nvSpPr>
            <p:cNvPr id="9" name="Rectangle 8"/>
            <p:cNvSpPr/>
            <p:nvPr/>
          </p:nvSpPr>
          <p:spPr>
            <a:xfrm>
              <a:off x="992554" y="3830789"/>
              <a:ext cx="1417376" cy="584775"/>
            </a:xfrm>
            <a:prstGeom prst="rect">
              <a:avLst/>
            </a:prstGeom>
          </p:spPr>
          <p:txBody>
            <a:bodyPr wrap="none">
              <a:spAutoFit/>
            </a:bodyPr>
            <a:lstStyle/>
            <a:p>
              <a:r>
                <a:rPr lang="en-US" sz="3200" b="1" cap="small" dirty="0" smtClean="0">
                  <a:ln>
                    <a:solidFill>
                      <a:schemeClr val="tx1"/>
                    </a:solidFill>
                  </a:ln>
                  <a:solidFill>
                    <a:srgbClr val="FF0000"/>
                  </a:solidFill>
                  <a:latin typeface="A780-Deco" panose="00000400000000000000" pitchFamily="2" charset="0"/>
                </a:rPr>
                <a:t>Oxygen</a:t>
              </a:r>
              <a:endParaRPr lang="en-US" sz="3200" cap="small" dirty="0">
                <a:ln>
                  <a:solidFill>
                    <a:schemeClr val="tx1"/>
                  </a:solidFill>
                </a:ln>
                <a:solidFill>
                  <a:srgbClr val="FF0000"/>
                </a:solidFill>
              </a:endParaRPr>
            </a:p>
          </p:txBody>
        </p:sp>
        <p:sp>
          <p:nvSpPr>
            <p:cNvPr id="10" name="Rectangle 9"/>
            <p:cNvSpPr/>
            <p:nvPr/>
          </p:nvSpPr>
          <p:spPr>
            <a:xfrm>
              <a:off x="795385" y="4415564"/>
              <a:ext cx="1811714" cy="584775"/>
            </a:xfrm>
            <a:prstGeom prst="rect">
              <a:avLst/>
            </a:prstGeom>
          </p:spPr>
          <p:txBody>
            <a:bodyPr wrap="none">
              <a:spAutoFit/>
            </a:bodyPr>
            <a:lstStyle/>
            <a:p>
              <a:r>
                <a:rPr lang="en-US" sz="3200" b="1" cap="small" dirty="0" smtClean="0">
                  <a:ln>
                    <a:solidFill>
                      <a:schemeClr val="tx1"/>
                    </a:solidFill>
                  </a:ln>
                  <a:solidFill>
                    <a:schemeClr val="bg1"/>
                  </a:solidFill>
                  <a:latin typeface="A780-Deco" panose="00000400000000000000" pitchFamily="2" charset="0"/>
                </a:rPr>
                <a:t>Hydrogen</a:t>
              </a:r>
              <a:endParaRPr lang="en-US" sz="3200" cap="small" dirty="0">
                <a:ln>
                  <a:solidFill>
                    <a:schemeClr val="tx1"/>
                  </a:solidFill>
                </a:ln>
                <a:solidFill>
                  <a:schemeClr val="bg1"/>
                </a:solidFill>
              </a:endParaRPr>
            </a:p>
          </p:txBody>
        </p:sp>
      </p:grpSp>
      <p:pic>
        <p:nvPicPr>
          <p:cNvPr id="3074"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043" y="1661836"/>
            <a:ext cx="6215506" cy="519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956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t="-21000" r="-15000" b="-6000"/>
          </a:stretch>
        </a:blipFill>
        <a:effectLst/>
      </p:bgPr>
    </p:bg>
    <p:spTree>
      <p:nvGrpSpPr>
        <p:cNvPr id="1" name=""/>
        <p:cNvGrpSpPr/>
        <p:nvPr/>
      </p:nvGrpSpPr>
      <p:grpSpPr>
        <a:xfrm>
          <a:off x="0" y="0"/>
          <a:ext cx="0" cy="0"/>
          <a:chOff x="0" y="0"/>
          <a:chExt cx="0" cy="0"/>
        </a:xfrm>
      </p:grpSpPr>
      <p:sp>
        <p:nvSpPr>
          <p:cNvPr id="6" name="Rectangle 5"/>
          <p:cNvSpPr/>
          <p:nvPr/>
        </p:nvSpPr>
        <p:spPr>
          <a:xfrm>
            <a:off x="1201948" y="291212"/>
            <a:ext cx="9788104" cy="1868891"/>
          </a:xfrm>
          <a:prstGeom prst="rect">
            <a:avLst/>
          </a:prstGeom>
        </p:spPr>
        <p:txBody>
          <a:bodyPr wrap="square">
            <a:prstTxWarp prst="textChevron">
              <a:avLst/>
            </a:prstTxWarp>
            <a:spAutoFit/>
          </a:bodyPr>
          <a:lstStyle/>
          <a:p>
            <a:pPr algn="ctr"/>
            <a:r>
              <a:rPr lang="en-US" sz="9600" b="1" dirty="0" smtClean="0">
                <a:ln>
                  <a:solidFill>
                    <a:schemeClr val="tx1"/>
                  </a:solidFill>
                </a:ln>
                <a:solidFill>
                  <a:srgbClr val="3333CC"/>
                </a:solidFill>
                <a:latin typeface="A780-Deco" panose="00000400000000000000" pitchFamily="2" charset="0"/>
              </a:rPr>
              <a:t>Guanine</a:t>
            </a:r>
            <a:endParaRPr lang="en-US" sz="9600" dirty="0">
              <a:ln>
                <a:solidFill>
                  <a:schemeClr val="tx1"/>
                </a:solidFill>
              </a:ln>
              <a:solidFill>
                <a:srgbClr val="3333CC"/>
              </a:solidFill>
              <a:latin typeface="A780-Deco" panose="00000400000000000000" pitchFamily="2" charset="0"/>
            </a:endParaRPr>
          </a:p>
        </p:txBody>
      </p:sp>
      <p:grpSp>
        <p:nvGrpSpPr>
          <p:cNvPr id="3" name="Group 2"/>
          <p:cNvGrpSpPr/>
          <p:nvPr/>
        </p:nvGrpSpPr>
        <p:grpSpPr>
          <a:xfrm>
            <a:off x="994168" y="2952787"/>
            <a:ext cx="1811714" cy="2339100"/>
            <a:chOff x="795385" y="2661239"/>
            <a:chExt cx="1811714" cy="2339100"/>
          </a:xfrm>
        </p:grpSpPr>
        <p:sp>
          <p:nvSpPr>
            <p:cNvPr id="2" name="Rectangle 1"/>
            <p:cNvSpPr/>
            <p:nvPr/>
          </p:nvSpPr>
          <p:spPr>
            <a:xfrm>
              <a:off x="992554" y="2661239"/>
              <a:ext cx="1417376" cy="584775"/>
            </a:xfrm>
            <a:prstGeom prst="rect">
              <a:avLst/>
            </a:prstGeom>
          </p:spPr>
          <p:txBody>
            <a:bodyPr wrap="none">
              <a:spAutoFit/>
            </a:bodyPr>
            <a:lstStyle/>
            <a:p>
              <a:r>
                <a:rPr lang="en-US" sz="3200" b="1" cap="small" dirty="0" smtClean="0">
                  <a:ln>
                    <a:solidFill>
                      <a:schemeClr val="tx1"/>
                    </a:solidFill>
                  </a:ln>
                  <a:solidFill>
                    <a:schemeClr val="bg2">
                      <a:lumMod val="25000"/>
                    </a:schemeClr>
                  </a:solidFill>
                  <a:latin typeface="A780-Deco" panose="00000400000000000000" pitchFamily="2" charset="0"/>
                </a:rPr>
                <a:t>Carbon</a:t>
              </a:r>
              <a:endParaRPr lang="en-US" sz="3200" cap="small" dirty="0">
                <a:ln>
                  <a:solidFill>
                    <a:schemeClr val="tx1"/>
                  </a:solidFill>
                </a:ln>
                <a:solidFill>
                  <a:schemeClr val="bg2">
                    <a:lumMod val="25000"/>
                  </a:schemeClr>
                </a:solidFill>
              </a:endParaRPr>
            </a:p>
          </p:txBody>
        </p:sp>
        <p:sp>
          <p:nvSpPr>
            <p:cNvPr id="8" name="Rectangle 7"/>
            <p:cNvSpPr/>
            <p:nvPr/>
          </p:nvSpPr>
          <p:spPr>
            <a:xfrm>
              <a:off x="795385" y="3246014"/>
              <a:ext cx="1811714" cy="584775"/>
            </a:xfrm>
            <a:prstGeom prst="rect">
              <a:avLst/>
            </a:prstGeom>
          </p:spPr>
          <p:txBody>
            <a:bodyPr wrap="none">
              <a:spAutoFit/>
            </a:bodyPr>
            <a:lstStyle/>
            <a:p>
              <a:r>
                <a:rPr lang="en-US" sz="3200" b="1" cap="small" dirty="0" smtClean="0">
                  <a:ln>
                    <a:solidFill>
                      <a:schemeClr val="tx1"/>
                    </a:solidFill>
                  </a:ln>
                  <a:solidFill>
                    <a:srgbClr val="3333CC"/>
                  </a:solidFill>
                  <a:latin typeface="A780-Deco" panose="00000400000000000000" pitchFamily="2" charset="0"/>
                </a:rPr>
                <a:t>Nitrogen</a:t>
              </a:r>
              <a:endParaRPr lang="en-US" sz="3200" cap="small" dirty="0">
                <a:ln>
                  <a:solidFill>
                    <a:schemeClr val="tx1"/>
                  </a:solidFill>
                </a:ln>
                <a:solidFill>
                  <a:srgbClr val="3333CC"/>
                </a:solidFill>
              </a:endParaRPr>
            </a:p>
          </p:txBody>
        </p:sp>
        <p:sp>
          <p:nvSpPr>
            <p:cNvPr id="9" name="Rectangle 8"/>
            <p:cNvSpPr/>
            <p:nvPr/>
          </p:nvSpPr>
          <p:spPr>
            <a:xfrm>
              <a:off x="992554" y="3830789"/>
              <a:ext cx="1417376" cy="584775"/>
            </a:xfrm>
            <a:prstGeom prst="rect">
              <a:avLst/>
            </a:prstGeom>
          </p:spPr>
          <p:txBody>
            <a:bodyPr wrap="none">
              <a:spAutoFit/>
            </a:bodyPr>
            <a:lstStyle/>
            <a:p>
              <a:r>
                <a:rPr lang="en-US" sz="3200" b="1" cap="small" dirty="0" smtClean="0">
                  <a:ln>
                    <a:solidFill>
                      <a:schemeClr val="tx1"/>
                    </a:solidFill>
                  </a:ln>
                  <a:solidFill>
                    <a:srgbClr val="FF0000"/>
                  </a:solidFill>
                  <a:latin typeface="A780-Deco" panose="00000400000000000000" pitchFamily="2" charset="0"/>
                </a:rPr>
                <a:t>Oxygen</a:t>
              </a:r>
              <a:endParaRPr lang="en-US" sz="3200" cap="small" dirty="0">
                <a:ln>
                  <a:solidFill>
                    <a:schemeClr val="tx1"/>
                  </a:solidFill>
                </a:ln>
                <a:solidFill>
                  <a:srgbClr val="FF0000"/>
                </a:solidFill>
              </a:endParaRPr>
            </a:p>
          </p:txBody>
        </p:sp>
        <p:sp>
          <p:nvSpPr>
            <p:cNvPr id="10" name="Rectangle 9"/>
            <p:cNvSpPr/>
            <p:nvPr/>
          </p:nvSpPr>
          <p:spPr>
            <a:xfrm>
              <a:off x="795385" y="4415564"/>
              <a:ext cx="1811714" cy="584775"/>
            </a:xfrm>
            <a:prstGeom prst="rect">
              <a:avLst/>
            </a:prstGeom>
          </p:spPr>
          <p:txBody>
            <a:bodyPr wrap="none">
              <a:spAutoFit/>
            </a:bodyPr>
            <a:lstStyle/>
            <a:p>
              <a:r>
                <a:rPr lang="en-US" sz="3200" b="1" cap="small" dirty="0" smtClean="0">
                  <a:ln>
                    <a:solidFill>
                      <a:schemeClr val="tx1"/>
                    </a:solidFill>
                  </a:ln>
                  <a:solidFill>
                    <a:schemeClr val="bg1"/>
                  </a:solidFill>
                  <a:latin typeface="A780-Deco" panose="00000400000000000000" pitchFamily="2" charset="0"/>
                </a:rPr>
                <a:t>Hydrogen</a:t>
              </a:r>
              <a:endParaRPr lang="en-US" sz="3200" cap="small" dirty="0">
                <a:ln>
                  <a:solidFill>
                    <a:schemeClr val="tx1"/>
                  </a:solidFill>
                </a:ln>
                <a:solidFill>
                  <a:schemeClr val="bg1"/>
                </a:solidFill>
              </a:endParaRPr>
            </a:p>
          </p:txBody>
        </p:sp>
      </p:grpSp>
      <p:pic>
        <p:nvPicPr>
          <p:cNvPr id="4098"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2069" y="1710961"/>
            <a:ext cx="6339039" cy="529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236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t="-21000" r="-15000" b="-6000"/>
          </a:stretch>
        </a:blipFill>
        <a:effectLst/>
      </p:bgPr>
    </p:bg>
    <p:spTree>
      <p:nvGrpSpPr>
        <p:cNvPr id="1" name=""/>
        <p:cNvGrpSpPr/>
        <p:nvPr/>
      </p:nvGrpSpPr>
      <p:grpSpPr>
        <a:xfrm>
          <a:off x="0" y="0"/>
          <a:ext cx="0" cy="0"/>
          <a:chOff x="0" y="0"/>
          <a:chExt cx="0" cy="0"/>
        </a:xfrm>
      </p:grpSpPr>
      <p:sp>
        <p:nvSpPr>
          <p:cNvPr id="6" name="Rectangle 5"/>
          <p:cNvSpPr/>
          <p:nvPr/>
        </p:nvSpPr>
        <p:spPr>
          <a:xfrm>
            <a:off x="1201948" y="291213"/>
            <a:ext cx="9788104" cy="1569660"/>
          </a:xfrm>
          <a:prstGeom prst="rect">
            <a:avLst/>
          </a:prstGeom>
        </p:spPr>
        <p:txBody>
          <a:bodyPr wrap="square">
            <a:prstTxWarp prst="textChevron">
              <a:avLst/>
            </a:prstTxWarp>
            <a:spAutoFit/>
          </a:bodyPr>
          <a:lstStyle/>
          <a:p>
            <a:pPr algn="ctr"/>
            <a:r>
              <a:rPr lang="en-US" sz="9600" b="1" dirty="0" smtClean="0">
                <a:ln>
                  <a:solidFill>
                    <a:schemeClr val="tx1"/>
                  </a:solidFill>
                </a:ln>
                <a:solidFill>
                  <a:srgbClr val="FF3399"/>
                </a:solidFill>
                <a:latin typeface="A780-Deco" panose="00000400000000000000" pitchFamily="2" charset="0"/>
              </a:rPr>
              <a:t>4 Nucleotides</a:t>
            </a:r>
            <a:endParaRPr lang="en-US" sz="9600" dirty="0">
              <a:ln>
                <a:solidFill>
                  <a:schemeClr val="tx1"/>
                </a:solidFill>
              </a:ln>
              <a:solidFill>
                <a:srgbClr val="FF3399"/>
              </a:solidFill>
              <a:latin typeface="A780-Deco" panose="00000400000000000000" pitchFamily="2" charset="0"/>
            </a:endParaRPr>
          </a:p>
        </p:txBody>
      </p:sp>
      <p:sp>
        <p:nvSpPr>
          <p:cNvPr id="7" name="Rectangle 6"/>
          <p:cNvSpPr/>
          <p:nvPr/>
        </p:nvSpPr>
        <p:spPr>
          <a:xfrm>
            <a:off x="597044" y="2149019"/>
            <a:ext cx="11594956" cy="4708981"/>
          </a:xfrm>
          <a:prstGeom prst="rect">
            <a:avLst/>
          </a:prstGeom>
        </p:spPr>
        <p:txBody>
          <a:bodyPr wrap="square">
            <a:spAutoFit/>
          </a:bodyPr>
          <a:lstStyle/>
          <a:p>
            <a:pPr marL="857250" indent="-857250">
              <a:buFont typeface="Wingdings" panose="05000000000000000000" pitchFamily="2" charset="2"/>
              <a:buChar char="§"/>
            </a:pPr>
            <a:r>
              <a:rPr lang="en-US" sz="6000" b="1" dirty="0" smtClean="0">
                <a:latin typeface="A780-Deco" panose="00000400000000000000" pitchFamily="2" charset="0"/>
              </a:rPr>
              <a:t>Cytosine-C</a:t>
            </a:r>
          </a:p>
          <a:p>
            <a:pPr marL="857250" indent="-857250">
              <a:buFont typeface="Wingdings" panose="05000000000000000000" pitchFamily="2" charset="2"/>
              <a:buChar char="§"/>
            </a:pPr>
            <a:r>
              <a:rPr lang="en-US" sz="6000" b="1" dirty="0" smtClean="0">
                <a:latin typeface="A780-Deco" panose="00000400000000000000" pitchFamily="2" charset="0"/>
              </a:rPr>
              <a:t>Guanine-G</a:t>
            </a:r>
          </a:p>
          <a:p>
            <a:pPr marL="857250" indent="-857250">
              <a:buFont typeface="Wingdings" panose="05000000000000000000" pitchFamily="2" charset="2"/>
              <a:buChar char="§"/>
            </a:pPr>
            <a:r>
              <a:rPr lang="en-US" sz="6000" b="1" dirty="0" smtClean="0">
                <a:latin typeface="A780-Deco" panose="00000400000000000000" pitchFamily="2" charset="0"/>
              </a:rPr>
              <a:t>Adenine-A</a:t>
            </a:r>
          </a:p>
          <a:p>
            <a:pPr marL="857250" indent="-857250">
              <a:buFont typeface="Wingdings" panose="05000000000000000000" pitchFamily="2" charset="2"/>
              <a:buChar char="§"/>
            </a:pPr>
            <a:r>
              <a:rPr lang="en-US" sz="6000" b="1" dirty="0" smtClean="0">
                <a:latin typeface="A780-Deco" panose="00000400000000000000" pitchFamily="2" charset="0"/>
              </a:rPr>
              <a:t>Thymine-T</a:t>
            </a:r>
          </a:p>
          <a:p>
            <a:pPr marL="857250" indent="-857250">
              <a:buFont typeface="Wingdings" panose="05000000000000000000" pitchFamily="2" charset="2"/>
              <a:buChar char="§"/>
            </a:pPr>
            <a:r>
              <a:rPr lang="en-US" sz="6000" b="1" dirty="0" smtClean="0">
                <a:solidFill>
                  <a:srgbClr val="7030A0"/>
                </a:solidFill>
                <a:latin typeface="A780-Deco" panose="00000400000000000000" pitchFamily="2" charset="0"/>
              </a:rPr>
              <a:t>Uracil-U (only in RNA)</a:t>
            </a:r>
          </a:p>
        </p:txBody>
      </p:sp>
      <p:sp>
        <p:nvSpPr>
          <p:cNvPr id="2" name="Curved Right Arrow 1"/>
          <p:cNvSpPr/>
          <p:nvPr/>
        </p:nvSpPr>
        <p:spPr>
          <a:xfrm>
            <a:off x="873459" y="2563944"/>
            <a:ext cx="656977" cy="1139687"/>
          </a:xfrm>
          <a:prstGeom prst="curvedRightArrow">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856354" y="4372920"/>
            <a:ext cx="656977" cy="1139687"/>
          </a:xfrm>
          <a:prstGeom prst="curvedRightArrow">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a:off x="832815" y="4372920"/>
            <a:ext cx="656977" cy="2067339"/>
          </a:xfrm>
          <a:prstGeom prst="curvedRight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4769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290</Words>
  <Application>Microsoft Office PowerPoint</Application>
  <PresentationFormat>Widescreen</PresentationFormat>
  <Paragraphs>54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A780-Deco</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Clelland</dc:creator>
  <cp:lastModifiedBy>Erin Clelland</cp:lastModifiedBy>
  <cp:revision>76</cp:revision>
  <dcterms:created xsi:type="dcterms:W3CDTF">2016-06-30T02:02:14Z</dcterms:created>
  <dcterms:modified xsi:type="dcterms:W3CDTF">2020-02-10T00:11:36Z</dcterms:modified>
</cp:coreProperties>
</file>