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74" r:id="rId2"/>
    <p:sldId id="258" r:id="rId3"/>
    <p:sldId id="262" r:id="rId4"/>
    <p:sldId id="263" r:id="rId5"/>
    <p:sldId id="264" r:id="rId6"/>
    <p:sldId id="269" r:id="rId7"/>
    <p:sldId id="268" r:id="rId8"/>
    <p:sldId id="267" r:id="rId9"/>
    <p:sldId id="280" r:id="rId10"/>
    <p:sldId id="259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FF6600"/>
    <a:srgbClr val="33CC33"/>
    <a:srgbClr val="FF99FF"/>
    <a:srgbClr val="66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68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B381F-0A2A-416A-B2D3-786D91B3CE83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EE5D7-73A7-46CB-B690-6525B3635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9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 – Self, Hetero – Other, Trophic – Nutrition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EE5D7-73A7-46CB-B690-6525B36351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11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Sourdough </a:t>
            </a:r>
            <a:r>
              <a:rPr lang="en-US" smtClean="0"/>
              <a:t>Bread</a:t>
            </a:r>
            <a:r>
              <a:rPr lang="en-US" baseline="0" smtClean="0"/>
              <a:t>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EE5D7-73A7-46CB-B690-6525B36351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18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Autotrophic/Heterotrophic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EE5D7-73A7-46CB-B690-6525B36351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5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EE5D7-73A7-46CB-B690-6525B36351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80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Plants </a:t>
            </a:r>
            <a:r>
              <a:rPr lang="en-US" b="1" i="1" dirty="0" smtClean="0"/>
              <a:t>and</a:t>
            </a:r>
            <a:r>
              <a:rPr lang="en-US" dirty="0" smtClean="0"/>
              <a:t> Animals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EE5D7-73A7-46CB-B690-6525B36351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0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EE5D7-73A7-46CB-B690-6525B36351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EE5D7-73A7-46CB-B690-6525B36351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40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reaction stores energy? Which reaction uses</a:t>
            </a:r>
            <a:r>
              <a:rPr lang="en-US" baseline="0" dirty="0" smtClean="0"/>
              <a:t> energy?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which point does photosynthesis occur? What happens to the amount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energy as the cycle moves back to the left? If this is a continuous cycle that should be in balance, why is our atmosphere/climate out of balance right now?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EE5D7-73A7-46CB-B690-6525B36351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04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EE5D7-73A7-46CB-B690-6525B36351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2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advantages of aerobic respiration?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EE5D7-73A7-46CB-B690-6525B36351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54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Photosynthesis/Respiration/Fermentation Interactives – take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EE5D7-73A7-46CB-B690-6525B36351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5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26FA-D7D4-4ABF-B702-4C77C3BC6D50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260-EEE2-469A-9F92-B19AD9D6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4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26FA-D7D4-4ABF-B702-4C77C3BC6D50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260-EEE2-469A-9F92-B19AD9D6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8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26FA-D7D4-4ABF-B702-4C77C3BC6D50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260-EEE2-469A-9F92-B19AD9D6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3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26FA-D7D4-4ABF-B702-4C77C3BC6D50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260-EEE2-469A-9F92-B19AD9D6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3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26FA-D7D4-4ABF-B702-4C77C3BC6D50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260-EEE2-469A-9F92-B19AD9D6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6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26FA-D7D4-4ABF-B702-4C77C3BC6D50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260-EEE2-469A-9F92-B19AD9D6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0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26FA-D7D4-4ABF-B702-4C77C3BC6D50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260-EEE2-469A-9F92-B19AD9D6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1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26FA-D7D4-4ABF-B702-4C77C3BC6D50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260-EEE2-469A-9F92-B19AD9D6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0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26FA-D7D4-4ABF-B702-4C77C3BC6D50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260-EEE2-469A-9F92-B19AD9D6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6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26FA-D7D4-4ABF-B702-4C77C3BC6D50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260-EEE2-469A-9F92-B19AD9D6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5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26FA-D7D4-4ABF-B702-4C77C3BC6D50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260-EEE2-469A-9F92-B19AD9D6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0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226FA-D7D4-4ABF-B702-4C77C3BC6D50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E5260-EEE2-469A-9F92-B19AD9D6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48734" y="489398"/>
            <a:ext cx="10637948" cy="59371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97812" y="1063298"/>
            <a:ext cx="9417963" cy="4410172"/>
            <a:chOff x="1032578" y="824147"/>
            <a:chExt cx="9417963" cy="4410172"/>
          </a:xfrm>
        </p:grpSpPr>
        <p:sp>
          <p:nvSpPr>
            <p:cNvPr id="9" name="Rectangle 8"/>
            <p:cNvSpPr/>
            <p:nvPr/>
          </p:nvSpPr>
          <p:spPr>
            <a:xfrm>
              <a:off x="2605948" y="824147"/>
              <a:ext cx="6668813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0" dirty="0" err="1" smtClean="0">
                  <a:solidFill>
                    <a:schemeClr val="bg1"/>
                  </a:solidFill>
                  <a:effectLst/>
                  <a:latin typeface="Signboard" pitchFamily="2" charset="0"/>
                  <a:ea typeface="Times New Roman" panose="02020603050405020304" pitchFamily="18" charset="0"/>
                </a:rPr>
                <a:t>Specifigory</a:t>
              </a:r>
              <a:endParaRPr lang="en-US" sz="8000" dirty="0">
                <a:solidFill>
                  <a:schemeClr val="bg1"/>
                </a:solidFill>
                <a:latin typeface="Signboard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71851" y="2482335"/>
              <a:ext cx="8494633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  <a:effectLst/>
                  <a:latin typeface="Ameretto Wide" panose="00000400000000000000" pitchFamily="2" charset="0"/>
                  <a:ea typeface="Times New Roman" panose="02020603050405020304" pitchFamily="18" charset="0"/>
                </a:rPr>
                <a:t>Auto </a:t>
              </a:r>
              <a:r>
                <a:rPr lang="en-US" sz="8000" u="sng" dirty="0" smtClean="0">
                  <a:solidFill>
                    <a:schemeClr val="bg1"/>
                  </a:solidFill>
                  <a:effectLst/>
                  <a:latin typeface="Ameretto Wide" panose="00000400000000000000" pitchFamily="2" charset="0"/>
                  <a:ea typeface="Times New Roman" panose="02020603050405020304" pitchFamily="18" charset="0"/>
                </a:rPr>
                <a:t>						</a:t>
              </a:r>
              <a:endParaRPr lang="en-US" sz="8000" dirty="0">
                <a:solidFill>
                  <a:schemeClr val="bg1"/>
                </a:solidFill>
                <a:latin typeface="Ameretto Wide" panose="000004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32578" y="3910880"/>
              <a:ext cx="9417963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  <a:effectLst/>
                  <a:latin typeface="Ameretto Wide" panose="00000400000000000000" pitchFamily="2" charset="0"/>
                  <a:ea typeface="Times New Roman" panose="02020603050405020304" pitchFamily="18" charset="0"/>
                </a:rPr>
                <a:t>Hetero </a:t>
              </a:r>
              <a:r>
                <a:rPr lang="en-US" sz="8000" u="sng" dirty="0" smtClean="0">
                  <a:solidFill>
                    <a:schemeClr val="bg1"/>
                  </a:solidFill>
                  <a:effectLst/>
                  <a:latin typeface="Ameretto Wide" panose="00000400000000000000" pitchFamily="2" charset="0"/>
                  <a:ea typeface="Times New Roman" panose="02020603050405020304" pitchFamily="18" charset="0"/>
                </a:rPr>
                <a:t>						</a:t>
              </a:r>
              <a:endParaRPr lang="en-US" sz="8000" dirty="0">
                <a:solidFill>
                  <a:schemeClr val="bg1"/>
                </a:solidFill>
                <a:latin typeface="Ameretto Wide" panose="00000400000000000000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84401" y="2580371"/>
            <a:ext cx="2993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FF"/>
                </a:solidFill>
                <a:latin typeface="Brush Script MT" panose="03060802040406070304" pitchFamily="66" charset="0"/>
              </a:rPr>
              <a:t>Self</a:t>
            </a:r>
            <a:endParaRPr lang="en-US" sz="9600" dirty="0">
              <a:solidFill>
                <a:srgbClr val="FF00FF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4401" y="4026920"/>
            <a:ext cx="2993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FF"/>
                </a:solidFill>
                <a:latin typeface="Brush Script MT" panose="03060802040406070304" pitchFamily="66" charset="0"/>
              </a:rPr>
              <a:t>Other</a:t>
            </a:r>
            <a:endParaRPr lang="en-US" sz="9600" dirty="0">
              <a:solidFill>
                <a:srgbClr val="FF00FF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2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48734" y="489398"/>
            <a:ext cx="10637948" cy="59371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82838" y="1565152"/>
            <a:ext cx="91926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Sourdough</a:t>
            </a:r>
          </a:p>
          <a:p>
            <a:r>
              <a:rPr lang="en-US" sz="8000" dirty="0" smtClean="0">
                <a:solidFill>
                  <a:schemeClr val="bg1"/>
                </a:solidFill>
                <a:effectLst/>
                <a:latin typeface="Ameretto Wide" panose="00000400000000000000" pitchFamily="2" charset="0"/>
                <a:ea typeface="Times New Roman" panose="02020603050405020304" pitchFamily="18" charset="0"/>
              </a:rPr>
              <a:t>Bread =</a:t>
            </a:r>
          </a:p>
          <a:p>
            <a:r>
              <a:rPr lang="en-US" sz="8000" dirty="0" smtClean="0">
                <a:solidFill>
                  <a:schemeClr val="bg1"/>
                </a:solidFill>
                <a:latin typeface="Ameretto Wide" panose="00000400000000000000" pitchFamily="2" charset="0"/>
                <a:ea typeface="Times New Roman" panose="02020603050405020304" pitchFamily="18" charset="0"/>
              </a:rPr>
              <a:t>Fermentation</a:t>
            </a:r>
            <a:endParaRPr lang="en-US" sz="4000" dirty="0" smtClean="0">
              <a:solidFill>
                <a:schemeClr val="bg1"/>
              </a:solidFill>
              <a:effectLst/>
              <a:latin typeface="Ameretto Wide" panose="00000400000000000000" pitchFamily="2" charset="0"/>
              <a:ea typeface="Times New Roman" panose="02020603050405020304" pitchFamily="18" charset="0"/>
            </a:endParaRPr>
          </a:p>
        </p:txBody>
      </p:sp>
      <p:pic>
        <p:nvPicPr>
          <p:cNvPr id="1030" name="Picture 6" descr="Image result for sourdough st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89" y="695741"/>
            <a:ext cx="4439531" cy="37072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6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48734" y="489398"/>
            <a:ext cx="10637948" cy="59371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4512">
            <a:off x="1318155" y="1352779"/>
            <a:ext cx="4583415" cy="2886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42" y="642847"/>
            <a:ext cx="2827363" cy="3378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002">
            <a:off x="6488248" y="1929973"/>
            <a:ext cx="4158772" cy="3275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52">
            <a:off x="7041799" y="3509311"/>
            <a:ext cx="1883389" cy="26132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78508" y="5081996"/>
            <a:ext cx="5158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/>
                <a:latin typeface="Signboard" pitchFamily="2" charset="0"/>
                <a:ea typeface="Times New Roman" panose="02020603050405020304" pitchFamily="18" charset="0"/>
              </a:rPr>
              <a:t>Lab Time!</a:t>
            </a:r>
            <a:endParaRPr lang="en-US" sz="8000" dirty="0">
              <a:solidFill>
                <a:schemeClr val="bg1"/>
              </a:solidFill>
              <a:latin typeface="Signbo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48734" y="489398"/>
            <a:ext cx="10637948" cy="59371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42303" y="2796258"/>
            <a:ext cx="58689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/>
                <a:latin typeface="Ameretto Wide" panose="00000400000000000000" pitchFamily="2" charset="0"/>
                <a:ea typeface="Times New Roman" panose="02020603050405020304" pitchFamily="18" charset="0"/>
              </a:rPr>
              <a:t>… nutrition</a:t>
            </a:r>
            <a:endParaRPr lang="en-US" sz="8000" dirty="0">
              <a:solidFill>
                <a:schemeClr val="bg1"/>
              </a:solidFill>
              <a:latin typeface="Ameretto Wide" panose="000004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7085" y="1113325"/>
            <a:ext cx="41520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/>
                <a:latin typeface="Ameretto Wide" panose="00000400000000000000" pitchFamily="2" charset="0"/>
                <a:ea typeface="Times New Roman" panose="02020603050405020304" pitchFamily="18" charset="0"/>
              </a:rPr>
              <a:t>Trophic:</a:t>
            </a:r>
            <a:endParaRPr lang="en-US" sz="8000" dirty="0">
              <a:solidFill>
                <a:schemeClr val="bg1"/>
              </a:solidFill>
              <a:latin typeface="Ameretto Wide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5138" y="4147337"/>
            <a:ext cx="47516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effectLst/>
                <a:latin typeface="Ameretto Wide" panose="00000400000000000000" pitchFamily="2" charset="0"/>
                <a:ea typeface="Times New Roman" panose="02020603050405020304" pitchFamily="18" charset="0"/>
              </a:rPr>
              <a:t>autotrophic</a:t>
            </a:r>
            <a:endParaRPr lang="en-US" sz="5400" dirty="0">
              <a:solidFill>
                <a:srgbClr val="FFFF00"/>
              </a:solidFill>
              <a:latin typeface="Ameretto Wide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4821" y="5098307"/>
            <a:ext cx="55819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effectLst/>
                <a:latin typeface="Ameretto Wide" panose="00000400000000000000" pitchFamily="2" charset="0"/>
                <a:ea typeface="Times New Roman" panose="02020603050405020304" pitchFamily="18" charset="0"/>
              </a:rPr>
              <a:t>heterotrophic</a:t>
            </a:r>
            <a:endParaRPr lang="en-US" sz="5400" dirty="0">
              <a:solidFill>
                <a:srgbClr val="FFC000"/>
              </a:solidFill>
              <a:latin typeface="Ameretto Wi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8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48734" y="489398"/>
            <a:ext cx="10637948" cy="59371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20183" y="949599"/>
            <a:ext cx="8670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effectLst/>
                <a:latin typeface="Ameretto Wide" panose="00000400000000000000" pitchFamily="2" charset="0"/>
                <a:ea typeface="Times New Roman" panose="02020603050405020304" pitchFamily="18" charset="0"/>
              </a:rPr>
              <a:t>What are 3 types of energy reactions?</a:t>
            </a:r>
            <a:endParaRPr lang="en-US" sz="4000" dirty="0" smtClean="0">
              <a:solidFill>
                <a:schemeClr val="bg1"/>
              </a:solidFill>
              <a:effectLst/>
              <a:latin typeface="Ameretto Wide" panose="000004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48734" y="489398"/>
            <a:ext cx="10637948" cy="59371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39962" y="525013"/>
            <a:ext cx="93278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/>
                <a:latin typeface="Ameretto Wide" panose="00000400000000000000" pitchFamily="2" charset="0"/>
                <a:ea typeface="Times New Roman" panose="02020603050405020304" pitchFamily="18" charset="0"/>
              </a:rPr>
              <a:t>Photosynthesis: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6CO</a:t>
            </a:r>
            <a:r>
              <a:rPr lang="en-US" sz="4000" baseline="-25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2</a:t>
            </a:r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meretto Wide" panose="00000400000000000000" pitchFamily="2" charset="0"/>
              </a:rPr>
              <a:t>+ </a:t>
            </a:r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6H</a:t>
            </a:r>
            <a:r>
              <a:rPr lang="en-US" sz="4000" baseline="-25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2</a:t>
            </a:r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O  </a:t>
            </a:r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  <a:sym typeface="Symbol" panose="05050102010706020507" pitchFamily="18" charset="2"/>
              </a:rPr>
              <a:t>  </a:t>
            </a:r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C</a:t>
            </a:r>
            <a:r>
              <a:rPr lang="en-US" sz="4000" baseline="-25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6</a:t>
            </a:r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H</a:t>
            </a:r>
            <a:r>
              <a:rPr lang="en-US" sz="4000" baseline="-25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12</a:t>
            </a:r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O</a:t>
            </a:r>
            <a:r>
              <a:rPr lang="en-US" sz="4000" baseline="-25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6</a:t>
            </a:r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 + 6O</a:t>
            </a:r>
            <a:r>
              <a:rPr lang="en-US" sz="4000" baseline="-25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2</a:t>
            </a:r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 </a:t>
            </a:r>
            <a:endParaRPr lang="en-US" sz="4000" dirty="0" smtClean="0">
              <a:solidFill>
                <a:schemeClr val="bg1"/>
              </a:solidFill>
              <a:effectLst/>
              <a:latin typeface="Ameretto Wide" panose="000004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9962" y="2460301"/>
            <a:ext cx="971932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Ameretto Wide" panose="00000400000000000000" pitchFamily="2" charset="0"/>
                <a:ea typeface="Times New Roman" panose="02020603050405020304" pitchFamily="18" charset="0"/>
              </a:rPr>
              <a:t>Respiration</a:t>
            </a:r>
            <a:r>
              <a:rPr lang="en-US" sz="8000" dirty="0" smtClean="0">
                <a:solidFill>
                  <a:schemeClr val="bg1"/>
                </a:solidFill>
                <a:effectLst/>
                <a:latin typeface="Ameretto Wide" panose="00000400000000000000" pitchFamily="2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	</a:t>
            </a:r>
            <a:r>
              <a:rPr lang="en-US" sz="4000" dirty="0">
                <a:solidFill>
                  <a:schemeClr val="bg1"/>
                </a:solidFill>
                <a:latin typeface="Ameretto Wide" panose="00000400000000000000" pitchFamily="2" charset="0"/>
              </a:rPr>
              <a:t>C</a:t>
            </a:r>
            <a:r>
              <a:rPr lang="en-US" sz="4000" baseline="-25000" dirty="0">
                <a:solidFill>
                  <a:schemeClr val="bg1"/>
                </a:solidFill>
                <a:latin typeface="Ameretto Wide" panose="00000400000000000000" pitchFamily="2" charset="0"/>
              </a:rPr>
              <a:t>6</a:t>
            </a:r>
            <a:r>
              <a:rPr lang="en-US" sz="4000" dirty="0">
                <a:solidFill>
                  <a:schemeClr val="bg1"/>
                </a:solidFill>
                <a:latin typeface="Ameretto Wide" panose="00000400000000000000" pitchFamily="2" charset="0"/>
              </a:rPr>
              <a:t>H</a:t>
            </a:r>
            <a:r>
              <a:rPr lang="en-US" sz="4000" baseline="-25000" dirty="0">
                <a:solidFill>
                  <a:schemeClr val="bg1"/>
                </a:solidFill>
                <a:latin typeface="Ameretto Wide" panose="00000400000000000000" pitchFamily="2" charset="0"/>
              </a:rPr>
              <a:t>12</a:t>
            </a:r>
            <a:r>
              <a:rPr lang="en-US" sz="4000" dirty="0">
                <a:solidFill>
                  <a:schemeClr val="bg1"/>
                </a:solidFill>
                <a:latin typeface="Ameretto Wide" panose="00000400000000000000" pitchFamily="2" charset="0"/>
              </a:rPr>
              <a:t>O</a:t>
            </a:r>
            <a:r>
              <a:rPr lang="en-US" sz="4000" baseline="-25000" dirty="0">
                <a:solidFill>
                  <a:schemeClr val="bg1"/>
                </a:solidFill>
                <a:latin typeface="Ameretto Wide" panose="00000400000000000000" pitchFamily="2" charset="0"/>
              </a:rPr>
              <a:t>6</a:t>
            </a:r>
            <a:r>
              <a:rPr lang="en-US" sz="4000" dirty="0">
                <a:solidFill>
                  <a:schemeClr val="bg1"/>
                </a:solidFill>
                <a:latin typeface="Ameretto Wide" panose="00000400000000000000" pitchFamily="2" charset="0"/>
              </a:rPr>
              <a:t> + </a:t>
            </a:r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6O</a:t>
            </a:r>
            <a:r>
              <a:rPr lang="en-US" sz="4000" baseline="-25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2 </a:t>
            </a:r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meretto Wide" panose="00000400000000000000" pitchFamily="2" charset="0"/>
                <a:sym typeface="Symbol" panose="05050102010706020507" pitchFamily="18" charset="2"/>
              </a:rPr>
              <a:t></a:t>
            </a:r>
            <a:r>
              <a:rPr lang="en-US" sz="4000" dirty="0">
                <a:solidFill>
                  <a:schemeClr val="bg1"/>
                </a:solidFill>
                <a:latin typeface="Ameretto Wide" panose="00000400000000000000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 6CO</a:t>
            </a:r>
            <a:r>
              <a:rPr lang="en-US" sz="4000" baseline="-25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2</a:t>
            </a:r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meretto Wide" panose="00000400000000000000" pitchFamily="2" charset="0"/>
              </a:rPr>
              <a:t>+ </a:t>
            </a:r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6H</a:t>
            </a:r>
            <a:r>
              <a:rPr lang="en-US" sz="4000" baseline="-25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2</a:t>
            </a:r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O </a:t>
            </a:r>
            <a:endParaRPr lang="en-US" sz="4000" dirty="0" smtClean="0">
              <a:solidFill>
                <a:schemeClr val="bg1"/>
              </a:solidFill>
              <a:effectLst/>
              <a:latin typeface="Ameretto Wide" panose="000004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962" y="4278423"/>
            <a:ext cx="818685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Ameretto Wide" panose="00000400000000000000" pitchFamily="2" charset="0"/>
                <a:ea typeface="Times New Roman" panose="02020603050405020304" pitchFamily="18" charset="0"/>
              </a:rPr>
              <a:t>Fermentation</a:t>
            </a:r>
            <a:r>
              <a:rPr lang="en-US" sz="8000" dirty="0" smtClean="0">
                <a:solidFill>
                  <a:schemeClr val="bg1"/>
                </a:solidFill>
                <a:effectLst/>
                <a:latin typeface="Ameretto Wide" panose="00000400000000000000" pitchFamily="2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	C</a:t>
            </a:r>
            <a:r>
              <a:rPr lang="en-US" sz="3600" baseline="-25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6</a:t>
            </a:r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H</a:t>
            </a:r>
            <a:r>
              <a:rPr lang="en-US" sz="3600" baseline="-25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12</a:t>
            </a:r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O</a:t>
            </a:r>
            <a:r>
              <a:rPr lang="en-US" sz="3600" baseline="-25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6</a:t>
            </a:r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  <a:sym typeface="Symbol" panose="05050102010706020507" pitchFamily="18" charset="2"/>
              </a:rPr>
              <a:t> 2C</a:t>
            </a:r>
            <a:r>
              <a:rPr lang="en-US" sz="3600" baseline="-25000" dirty="0" smtClean="0">
                <a:solidFill>
                  <a:schemeClr val="bg1"/>
                </a:solidFill>
                <a:latin typeface="Ameretto Wide" panose="00000400000000000000" pitchFamily="2" charset="0"/>
                <a:sym typeface="Symbol" panose="05050102010706020507" pitchFamily="18" charset="2"/>
              </a:rPr>
              <a:t>2</a:t>
            </a:r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  <a:sym typeface="Symbol" panose="05050102010706020507" pitchFamily="18" charset="2"/>
              </a:rPr>
              <a:t>H</a:t>
            </a:r>
            <a:r>
              <a:rPr lang="en-US" sz="3600" baseline="-25000" dirty="0" smtClean="0">
                <a:solidFill>
                  <a:schemeClr val="bg1"/>
                </a:solidFill>
                <a:latin typeface="Ameretto Wide" panose="00000400000000000000" pitchFamily="2" charset="0"/>
                <a:sym typeface="Symbol" panose="05050102010706020507" pitchFamily="18" charset="2"/>
              </a:rPr>
              <a:t>5</a:t>
            </a:r>
            <a:r>
              <a:rPr lang="en-US" sz="4000" dirty="0" smtClean="0">
                <a:solidFill>
                  <a:schemeClr val="bg1"/>
                </a:solidFill>
                <a:latin typeface="Ameretto Wide" panose="00000400000000000000" pitchFamily="2" charset="0"/>
                <a:sym typeface="Symbol" panose="05050102010706020507" pitchFamily="18" charset="2"/>
              </a:rPr>
              <a:t>OH + 2CO</a:t>
            </a:r>
            <a:r>
              <a:rPr lang="en-US" sz="3600" baseline="-25000" dirty="0" smtClean="0">
                <a:solidFill>
                  <a:schemeClr val="bg1"/>
                </a:solidFill>
                <a:latin typeface="Ameretto Wide" panose="00000400000000000000" pitchFamily="2" charset="0"/>
                <a:sym typeface="Symbol" panose="05050102010706020507" pitchFamily="18" charset="2"/>
              </a:rPr>
              <a:t>2</a:t>
            </a:r>
            <a:endParaRPr lang="en-US" sz="3600" baseline="-25000" dirty="0" smtClean="0">
              <a:solidFill>
                <a:schemeClr val="bg1"/>
              </a:solidFill>
              <a:effectLst/>
              <a:latin typeface="Ameretto Wide" panose="00000400000000000000" pitchFamily="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46" y="1244924"/>
            <a:ext cx="1044302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6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48734" y="489398"/>
            <a:ext cx="10637948" cy="59371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91243" y="641822"/>
            <a:ext cx="91495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What is </a:t>
            </a:r>
            <a:r>
              <a:rPr lang="en-US" sz="7200" dirty="0">
                <a:solidFill>
                  <a:schemeClr val="bg1"/>
                </a:solidFill>
                <a:latin typeface="Ameretto Wide" panose="00000400000000000000" pitchFamily="2" charset="0"/>
              </a:rPr>
              <a:t>the </a:t>
            </a:r>
            <a:r>
              <a:rPr lang="en-US" sz="72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relationship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between photosynthesis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and respiration?</a:t>
            </a:r>
            <a:endParaRPr lang="en-US" sz="7200" dirty="0" smtClean="0">
              <a:solidFill>
                <a:schemeClr val="bg1"/>
              </a:solidFill>
              <a:effectLst/>
              <a:latin typeface="Ameretto Wide" panose="000004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1218" y="185287"/>
            <a:ext cx="11569565" cy="6487427"/>
            <a:chOff x="624840" y="489398"/>
            <a:chExt cx="10881360" cy="5937160"/>
          </a:xfrm>
        </p:grpSpPr>
        <p:sp>
          <p:nvSpPr>
            <p:cNvPr id="7" name="Rounded Rectangle 6"/>
            <p:cNvSpPr/>
            <p:nvPr/>
          </p:nvSpPr>
          <p:spPr>
            <a:xfrm>
              <a:off x="748734" y="489398"/>
              <a:ext cx="10637948" cy="593716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998064" y="2967866"/>
              <a:ext cx="1236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33CC33"/>
                  </a:solidFill>
                </a:rPr>
                <a:t>Energy In</a:t>
              </a:r>
              <a:endParaRPr lang="en-US" dirty="0">
                <a:solidFill>
                  <a:srgbClr val="33CC33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45165" y="3526159"/>
              <a:ext cx="1236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33CC33"/>
                  </a:solidFill>
                </a:rPr>
                <a:t>Energy Out</a:t>
              </a:r>
              <a:endParaRPr lang="en-US" dirty="0">
                <a:solidFill>
                  <a:srgbClr val="33CC33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24840" y="1022148"/>
              <a:ext cx="10881360" cy="4909399"/>
              <a:chOff x="624840" y="1022148"/>
              <a:chExt cx="10881360" cy="4909399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24840" y="1022148"/>
                <a:ext cx="10881360" cy="4909399"/>
                <a:chOff x="624840" y="1104034"/>
                <a:chExt cx="10881360" cy="4909399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1822252" y="2356952"/>
                  <a:ext cx="8490912" cy="733048"/>
                  <a:chOff x="1031502" y="2114114"/>
                  <a:chExt cx="8490912" cy="733048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1031502" y="2188250"/>
                    <a:ext cx="8490912" cy="58477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3200" b="1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6CO</a:t>
                    </a:r>
                    <a:r>
                      <a:rPr lang="en-US" sz="3200" b="1" baseline="-25000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2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 + 6H</a:t>
                    </a:r>
                    <a:r>
                      <a:rPr lang="en-US" sz="3200" b="1" baseline="-25000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2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O +          C</a:t>
                    </a:r>
                    <a:r>
                      <a:rPr lang="en-US" sz="3200" b="1" baseline="-25000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6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H</a:t>
                    </a:r>
                    <a:r>
                      <a:rPr lang="en-US" sz="3200" b="1" baseline="-25000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12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O</a:t>
                    </a:r>
                    <a:r>
                      <a:rPr lang="en-US" sz="3200" b="1" baseline="-25000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6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 </a:t>
                    </a:r>
                    <a:r>
                      <a:rPr lang="en-US" sz="3200" b="1" dirty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+ 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6O</a:t>
                    </a:r>
                    <a:r>
                      <a:rPr lang="en-US" sz="3200" b="1" baseline="-25000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2</a:t>
                    </a:r>
                    <a:endParaRPr lang="en-US" sz="3200" dirty="0">
                      <a:solidFill>
                        <a:schemeClr val="bg1"/>
                      </a:solidFill>
                      <a:latin typeface="Ameretto Wide" panose="00000400000000000000" pitchFamily="2" charset="0"/>
                    </a:endParaRPr>
                  </a:p>
                </p:txBody>
              </p:sp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87306" y="2114114"/>
                    <a:ext cx="867512" cy="733048"/>
                  </a:xfrm>
                  <a:prstGeom prst="rect">
                    <a:avLst/>
                  </a:prstGeom>
                </p:spPr>
              </p:pic>
              <p:cxnSp>
                <p:nvCxnSpPr>
                  <p:cNvPr id="21" name="Straight Arrow Connector 20"/>
                  <p:cNvCxnSpPr/>
                  <p:nvPr/>
                </p:nvCxnSpPr>
                <p:spPr>
                  <a:xfrm>
                    <a:off x="5636174" y="2483959"/>
                    <a:ext cx="543657" cy="0"/>
                  </a:xfrm>
                  <a:prstGeom prst="straightConnector1">
                    <a:avLst/>
                  </a:prstGeom>
                  <a:ln w="57150">
                    <a:tailEnd type="triangle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1969091" y="3997129"/>
                  <a:ext cx="8252252" cy="633992"/>
                  <a:chOff x="1682488" y="3696084"/>
                  <a:chExt cx="8252252" cy="633992"/>
                </a:xfrm>
              </p:grpSpPr>
              <p:sp>
                <p:nvSpPr>
                  <p:cNvPr id="28" name="Rectangle 27"/>
                  <p:cNvSpPr/>
                  <p:nvPr/>
                </p:nvSpPr>
                <p:spPr>
                  <a:xfrm>
                    <a:off x="1682488" y="3745301"/>
                    <a:ext cx="8252252" cy="58477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3200" b="1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6CO</a:t>
                    </a:r>
                    <a:r>
                      <a:rPr lang="en-US" sz="3200" b="1" baseline="-25000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2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 + 6H</a:t>
                    </a:r>
                    <a:r>
                      <a:rPr lang="en-US" sz="3200" b="1" baseline="-25000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2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O +         C</a:t>
                    </a:r>
                    <a:r>
                      <a:rPr lang="en-US" sz="3200" b="1" baseline="-25000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6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H</a:t>
                    </a:r>
                    <a:r>
                      <a:rPr lang="en-US" sz="3200" b="1" baseline="-25000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12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O</a:t>
                    </a:r>
                    <a:r>
                      <a:rPr lang="en-US" sz="3200" b="1" baseline="-25000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6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 </a:t>
                    </a:r>
                    <a:r>
                      <a:rPr lang="en-US" sz="3200" b="1" dirty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+ 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6O</a:t>
                    </a:r>
                    <a:r>
                      <a:rPr lang="en-US" sz="3200" b="1" baseline="-25000" dirty="0" smtClean="0">
                        <a:solidFill>
                          <a:schemeClr val="bg1"/>
                        </a:solidFill>
                        <a:latin typeface="Ameretto Wide" panose="00000400000000000000" pitchFamily="2" charset="0"/>
                      </a:rPr>
                      <a:t>2</a:t>
                    </a:r>
                    <a:endParaRPr lang="en-US" sz="3200" dirty="0">
                      <a:solidFill>
                        <a:schemeClr val="bg1"/>
                      </a:solidFill>
                      <a:latin typeface="Ameretto Wide" panose="00000400000000000000" pitchFamily="2" charset="0"/>
                    </a:endParaRPr>
                  </a:p>
                </p:txBody>
              </p:sp>
              <p:cxnSp>
                <p:nvCxnSpPr>
                  <p:cNvPr id="33" name="Straight Arrow Connector 32"/>
                  <p:cNvCxnSpPr/>
                  <p:nvPr/>
                </p:nvCxnSpPr>
                <p:spPr>
                  <a:xfrm flipH="1" flipV="1">
                    <a:off x="6087097" y="4037689"/>
                    <a:ext cx="543657" cy="0"/>
                  </a:xfrm>
                  <a:prstGeom prst="straightConnector1">
                    <a:avLst/>
                  </a:prstGeom>
                  <a:ln w="57150">
                    <a:tailEnd type="triangle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67805" y="3696084"/>
                    <a:ext cx="817849" cy="63399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4408" y="1504144"/>
                  <a:ext cx="1483531" cy="852808"/>
                </a:xfrm>
                <a:prstGeom prst="rect">
                  <a:avLst/>
                </a:prstGeom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5081296" y="1104034"/>
                  <a:ext cx="197282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33CC33"/>
                      </a:solidFill>
                      <a:latin typeface="Ameretto Wide" panose="00000400000000000000" pitchFamily="2" charset="0"/>
                    </a:rPr>
                    <a:t>Chloroplast</a:t>
                  </a:r>
                  <a:endParaRPr lang="en-US" sz="2000" dirty="0">
                    <a:solidFill>
                      <a:srgbClr val="33CC33"/>
                    </a:solidFill>
                    <a:latin typeface="Ameretto Wide" panose="00000400000000000000" pitchFamily="2" charset="0"/>
                  </a:endParaRPr>
                </a:p>
              </p:txBody>
            </p:sp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52692" y="4663374"/>
                  <a:ext cx="1286964" cy="966962"/>
                </a:xfrm>
                <a:prstGeom prst="rect">
                  <a:avLst/>
                </a:prstGeom>
              </p:spPr>
            </p:pic>
            <p:sp>
              <p:nvSpPr>
                <p:cNvPr id="41" name="Rectangle 40"/>
                <p:cNvSpPr/>
                <p:nvPr/>
              </p:nvSpPr>
              <p:spPr>
                <a:xfrm>
                  <a:off x="4998064" y="5613323"/>
                  <a:ext cx="219430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FF99FF"/>
                      </a:solidFill>
                      <a:latin typeface="Ameretto Wide" panose="00000400000000000000" pitchFamily="2" charset="0"/>
                    </a:rPr>
                    <a:t>Mitochondria</a:t>
                  </a:r>
                  <a:endParaRPr lang="en-US" sz="2000" dirty="0">
                    <a:solidFill>
                      <a:srgbClr val="FF99FF"/>
                    </a:solidFill>
                    <a:latin typeface="Ameretto Wide" panose="00000400000000000000" pitchFamily="2" charset="0"/>
                  </a:endParaRPr>
                </a:p>
              </p:txBody>
            </p:sp>
            <p:sp>
              <p:nvSpPr>
                <p:cNvPr id="42" name="Curved Left Arrow 41"/>
                <p:cNvSpPr/>
                <p:nvPr/>
              </p:nvSpPr>
              <p:spPr>
                <a:xfrm>
                  <a:off x="10202040" y="2586714"/>
                  <a:ext cx="1304160" cy="2175440"/>
                </a:xfrm>
                <a:prstGeom prst="curvedLeftArrow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Curved Left Arrow 43"/>
                <p:cNvSpPr/>
                <p:nvPr/>
              </p:nvSpPr>
              <p:spPr>
                <a:xfrm flipH="1" flipV="1">
                  <a:off x="624840" y="2356952"/>
                  <a:ext cx="1197412" cy="2175440"/>
                </a:xfrm>
                <a:prstGeom prst="curvedLeftArrow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969089" y="2090400"/>
                <a:ext cx="2475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6600"/>
                    </a:solidFill>
                  </a:rPr>
                  <a:t>Carbon Dioxide + Water</a:t>
                </a:r>
                <a:endParaRPr lang="en-US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7741318" y="1989276"/>
                <a:ext cx="18452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6600"/>
                    </a:solidFill>
                  </a:rPr>
                  <a:t>Glucose + Oxygen</a:t>
                </a:r>
                <a:endParaRPr lang="en-US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741318" y="4577896"/>
                <a:ext cx="18452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6600"/>
                    </a:solidFill>
                  </a:rPr>
                  <a:t>Glucose + Oxygen</a:t>
                </a:r>
                <a:endParaRPr lang="en-US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213107" y="4549235"/>
                <a:ext cx="24165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6600"/>
                    </a:solidFill>
                  </a:rPr>
                  <a:t>Carbon Dioxide + Water</a:t>
                </a:r>
                <a:endParaRPr lang="en-US" dirty="0">
                  <a:solidFill>
                    <a:srgbClr val="FF66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30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48734" y="489398"/>
            <a:ext cx="10637948" cy="59371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48734" y="294507"/>
            <a:ext cx="106379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What are </a:t>
            </a:r>
            <a:r>
              <a:rPr lang="en-US" sz="8000" dirty="0">
                <a:solidFill>
                  <a:schemeClr val="bg1"/>
                </a:solidFill>
                <a:latin typeface="Ameretto Wide" panose="00000400000000000000" pitchFamily="2" charset="0"/>
              </a:rPr>
              <a:t>the differences between aerobic and anaerobic </a:t>
            </a:r>
            <a:r>
              <a:rPr lang="en-US" sz="8000" dirty="0" smtClean="0">
                <a:solidFill>
                  <a:schemeClr val="bg1"/>
                </a:solidFill>
                <a:latin typeface="Ameretto Wide" panose="00000400000000000000" pitchFamily="2" charset="0"/>
              </a:rPr>
              <a:t>respiration? </a:t>
            </a:r>
            <a:endParaRPr lang="en-US" sz="4000" dirty="0" smtClean="0">
              <a:solidFill>
                <a:schemeClr val="bg1"/>
              </a:solidFill>
              <a:effectLst/>
              <a:latin typeface="Ameretto Wide" panose="000004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48734" y="489398"/>
            <a:ext cx="10637948" cy="59371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course1.winona.edu/kbates/Bio241/images/figure-07-01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t="10103" r="2238" b="6102"/>
          <a:stretch/>
        </p:blipFill>
        <p:spPr bwMode="auto">
          <a:xfrm>
            <a:off x="1990825" y="552917"/>
            <a:ext cx="8210350" cy="5810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48734" y="489398"/>
            <a:ext cx="10637948" cy="59371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52" y="591056"/>
            <a:ext cx="5401993" cy="5746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03" y="753923"/>
            <a:ext cx="3188833" cy="3188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392244">
            <a:off x="482492" y="4331183"/>
            <a:ext cx="5173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meretto Wide" panose="00000400000000000000" pitchFamily="2" charset="0"/>
                <a:ea typeface="Times New Roman" panose="02020603050405020304" pitchFamily="18" charset="0"/>
              </a:rPr>
              <a:t>Photosynthesis</a:t>
            </a:r>
          </a:p>
        </p:txBody>
      </p:sp>
      <p:sp>
        <p:nvSpPr>
          <p:cNvPr id="8" name="Rectangle 7"/>
          <p:cNvSpPr/>
          <p:nvPr/>
        </p:nvSpPr>
        <p:spPr>
          <a:xfrm rot="787424">
            <a:off x="780876" y="819956"/>
            <a:ext cx="42174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meretto Wide" panose="00000400000000000000" pitchFamily="2" charset="0"/>
                <a:ea typeface="Times New Roman" panose="02020603050405020304" pitchFamily="18" charset="0"/>
              </a:rPr>
              <a:t>Cellular</a:t>
            </a:r>
          </a:p>
          <a:p>
            <a:pPr algn="ctr"/>
            <a:r>
              <a:rPr lang="en-US" sz="44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meretto Wide" panose="00000400000000000000" pitchFamily="2" charset="0"/>
                <a:ea typeface="Times New Roman" panose="02020603050405020304" pitchFamily="18" charset="0"/>
              </a:rPr>
              <a:t>Respiration</a:t>
            </a:r>
            <a:endParaRPr lang="en-US" sz="4400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meretto Wide" panose="000004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8875" y="2803415"/>
            <a:ext cx="42174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meretto Wide" panose="00000400000000000000" pitchFamily="2" charset="0"/>
                <a:ea typeface="Times New Roman" panose="02020603050405020304" pitchFamily="18" charset="0"/>
              </a:rPr>
              <a:t>Fermentation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47227" y="489398"/>
            <a:ext cx="23886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Ameretto Wide" panose="00000400000000000000" pitchFamily="2" charset="0"/>
                <a:ea typeface="Times New Roman" panose="02020603050405020304" pitchFamily="18" charset="0"/>
              </a:rPr>
              <a:t>Take</a:t>
            </a:r>
          </a:p>
          <a:p>
            <a:pPr algn="ctr"/>
            <a:r>
              <a:rPr lang="en-US" sz="44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meretto Wide" panose="00000400000000000000" pitchFamily="2" charset="0"/>
                <a:ea typeface="Times New Roman" panose="02020603050405020304" pitchFamily="18" charset="0"/>
              </a:rPr>
              <a:t>Notes!</a:t>
            </a:r>
            <a:endParaRPr lang="en-US" sz="4400" dirty="0" smtClean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meretto Wide" panose="000004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5413" y="2080081"/>
            <a:ext cx="25522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Ameretto Wide" panose="00000400000000000000" pitchFamily="2" charset="0"/>
                <a:ea typeface="Times New Roman" panose="02020603050405020304" pitchFamily="18" charset="0"/>
              </a:rPr>
              <a:t>Really</a:t>
            </a:r>
          </a:p>
          <a:p>
            <a:pPr algn="ctr"/>
            <a:r>
              <a:rPr lang="en-US" sz="3200" dirty="0" smtClean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meretto Wide" panose="00000400000000000000" pitchFamily="2" charset="0"/>
                <a:ea typeface="Times New Roman" panose="02020603050405020304" pitchFamily="18" charset="0"/>
              </a:rPr>
              <a:t>Really</a:t>
            </a:r>
          </a:p>
          <a:p>
            <a:pPr algn="ctr"/>
            <a:r>
              <a:rPr lang="en-US" sz="3200" dirty="0" smtClean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Ameretto Wide" panose="00000400000000000000" pitchFamily="2" charset="0"/>
                <a:ea typeface="Times New Roman" panose="02020603050405020304" pitchFamily="18" charset="0"/>
              </a:rPr>
              <a:t>Good</a:t>
            </a:r>
          </a:p>
          <a:p>
            <a:pPr algn="ctr"/>
            <a:r>
              <a:rPr lang="en-US" sz="3200" dirty="0" smtClean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meretto Wide" panose="00000400000000000000" pitchFamily="2" charset="0"/>
                <a:ea typeface="Times New Roman" panose="02020603050405020304" pitchFamily="18" charset="0"/>
              </a:rPr>
              <a:t>Notes!</a:t>
            </a:r>
            <a:endParaRPr lang="en-US" sz="3200" dirty="0" smtClean="0">
              <a:ln w="28575">
                <a:solidFill>
                  <a:srgbClr val="FFFF00"/>
                </a:solidFill>
              </a:ln>
              <a:solidFill>
                <a:srgbClr val="FFFF00"/>
              </a:solidFill>
              <a:effectLst/>
              <a:latin typeface="Ameretto Wide" panose="000004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68296" y="4275754"/>
            <a:ext cx="19465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28575">
                  <a:solidFill>
                    <a:srgbClr val="00FF00"/>
                  </a:solidFill>
                </a:ln>
                <a:solidFill>
                  <a:srgbClr val="92D050"/>
                </a:solidFill>
                <a:effectLst/>
                <a:latin typeface="Ameretto Wide" panose="00000400000000000000" pitchFamily="2" charset="0"/>
                <a:ea typeface="Times New Roman" panose="02020603050405020304" pitchFamily="18" charset="0"/>
              </a:rPr>
              <a:t>Big</a:t>
            </a:r>
          </a:p>
          <a:p>
            <a:pPr algn="ctr"/>
            <a:r>
              <a:rPr lang="en-US" sz="3200" dirty="0" smtClean="0">
                <a:ln w="28575">
                  <a:solidFill>
                    <a:srgbClr val="00FF00"/>
                  </a:solidFill>
                </a:ln>
                <a:solidFill>
                  <a:srgbClr val="92D050"/>
                </a:solidFill>
                <a:latin typeface="Ameretto Wide" panose="00000400000000000000" pitchFamily="2" charset="0"/>
                <a:ea typeface="Times New Roman" panose="02020603050405020304" pitchFamily="18" charset="0"/>
              </a:rPr>
              <a:t>Mondo Test</a:t>
            </a:r>
          </a:p>
          <a:p>
            <a:pPr algn="ctr"/>
            <a:r>
              <a:rPr lang="en-US" sz="3200" dirty="0" smtClean="0">
                <a:ln w="28575">
                  <a:solidFill>
                    <a:srgbClr val="00FF00"/>
                  </a:solidFill>
                </a:ln>
                <a:solidFill>
                  <a:srgbClr val="92D050"/>
                </a:solidFill>
                <a:effectLst/>
                <a:latin typeface="Ameretto Wide" panose="00000400000000000000" pitchFamily="2" charset="0"/>
                <a:ea typeface="Times New Roman" panose="02020603050405020304" pitchFamily="18" charset="0"/>
              </a:rPr>
              <a:t>Ahead!</a:t>
            </a:r>
          </a:p>
        </p:txBody>
      </p:sp>
    </p:spTree>
    <p:extLst>
      <p:ext uri="{BB962C8B-B14F-4D97-AF65-F5344CB8AC3E}">
        <p14:creationId xmlns:p14="http://schemas.microsoft.com/office/powerpoint/2010/main" val="19865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209</Words>
  <Application>Microsoft Office PowerPoint</Application>
  <PresentationFormat>Custom</PresentationFormat>
  <Paragraphs>65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Clelland</dc:creator>
  <cp:lastModifiedBy>Erin Clelland</cp:lastModifiedBy>
  <cp:revision>50</cp:revision>
  <dcterms:created xsi:type="dcterms:W3CDTF">2016-06-29T23:06:24Z</dcterms:created>
  <dcterms:modified xsi:type="dcterms:W3CDTF">2018-11-06T18:34:41Z</dcterms:modified>
</cp:coreProperties>
</file>