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9" r:id="rId2"/>
    <p:sldId id="330" r:id="rId3"/>
    <p:sldId id="331" r:id="rId4"/>
    <p:sldId id="332" r:id="rId5"/>
    <p:sldId id="333" r:id="rId6"/>
    <p:sldId id="342" r:id="rId7"/>
    <p:sldId id="343" r:id="rId8"/>
    <p:sldId id="344" r:id="rId9"/>
    <p:sldId id="34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0066"/>
    <a:srgbClr val="DEBDFF"/>
    <a:srgbClr val="955988"/>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5" autoAdjust="0"/>
    <p:restoredTop sz="94660"/>
  </p:normalViewPr>
  <p:slideViewPr>
    <p:cSldViewPr snapToGrid="0">
      <p:cViewPr varScale="1">
        <p:scale>
          <a:sx n="81" d="100"/>
          <a:sy n="81" d="100"/>
        </p:scale>
        <p:origin x="258"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B3816-AFB5-4B18-9977-DC47674E3BE8}" type="datetimeFigureOut">
              <a:rPr lang="en-US" smtClean="0"/>
              <a:t>8/23/2019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9B5004-3016-4316-8A5B-C9E08E9DADCF}" type="slidenum">
              <a:rPr lang="en-US" smtClean="0"/>
              <a:t>‹#›</a:t>
            </a:fld>
            <a:endParaRPr lang="en-US"/>
          </a:p>
        </p:txBody>
      </p:sp>
    </p:spTree>
    <p:extLst>
      <p:ext uri="{BB962C8B-B14F-4D97-AF65-F5344CB8AC3E}">
        <p14:creationId xmlns:p14="http://schemas.microsoft.com/office/powerpoint/2010/main" val="3486682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Get out</a:t>
            </a:r>
            <a:r>
              <a:rPr lang="en-US" b="1" i="1" baseline="0" dirty="0" smtClean="0"/>
              <a:t> your “Biology Learning Goals (Proficiency Scales)” handout. Find the Bio.1 Standard  on page 2.</a:t>
            </a:r>
            <a:endParaRPr lang="en-US" b="1" i="1" dirty="0"/>
          </a:p>
        </p:txBody>
      </p:sp>
      <p:sp>
        <p:nvSpPr>
          <p:cNvPr id="4" name="Slide Number Placeholder 3"/>
          <p:cNvSpPr>
            <a:spLocks noGrp="1"/>
          </p:cNvSpPr>
          <p:nvPr>
            <p:ph type="sldNum" sz="quarter" idx="10"/>
          </p:nvPr>
        </p:nvSpPr>
        <p:spPr/>
        <p:txBody>
          <a:bodyPr/>
          <a:lstStyle/>
          <a:p>
            <a:fld id="{519B5004-3016-4316-8A5B-C9E08E9DADCF}" type="slidenum">
              <a:rPr lang="en-US" smtClean="0"/>
              <a:t>1</a:t>
            </a:fld>
            <a:endParaRPr lang="en-US"/>
          </a:p>
        </p:txBody>
      </p:sp>
    </p:spTree>
    <p:extLst>
      <p:ext uri="{BB962C8B-B14F-4D97-AF65-F5344CB8AC3E}">
        <p14:creationId xmlns:p14="http://schemas.microsoft.com/office/powerpoint/2010/main" val="3236229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Read this</a:t>
            </a:r>
            <a:r>
              <a:rPr lang="en-US" b="1" i="1" baseline="0" dirty="0" smtClean="0"/>
              <a:t> heading silently to yourself (it’s also on your handout). Underline any phrases or words you do not understand.</a:t>
            </a:r>
            <a:endParaRPr lang="en-US" b="1" i="1" dirty="0"/>
          </a:p>
        </p:txBody>
      </p:sp>
      <p:sp>
        <p:nvSpPr>
          <p:cNvPr id="4" name="Slide Number Placeholder 3"/>
          <p:cNvSpPr>
            <a:spLocks noGrp="1"/>
          </p:cNvSpPr>
          <p:nvPr>
            <p:ph type="sldNum" sz="quarter" idx="10"/>
          </p:nvPr>
        </p:nvSpPr>
        <p:spPr/>
        <p:txBody>
          <a:bodyPr/>
          <a:lstStyle/>
          <a:p>
            <a:fld id="{519B5004-3016-4316-8A5B-C9E08E9DADCF}" type="slidenum">
              <a:rPr lang="en-US" smtClean="0"/>
              <a:t>2</a:t>
            </a:fld>
            <a:endParaRPr lang="en-US"/>
          </a:p>
        </p:txBody>
      </p:sp>
    </p:spTree>
    <p:extLst>
      <p:ext uri="{BB962C8B-B14F-4D97-AF65-F5344CB8AC3E}">
        <p14:creationId xmlns:p14="http://schemas.microsoft.com/office/powerpoint/2010/main" val="2074216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Read this</a:t>
            </a:r>
            <a:r>
              <a:rPr lang="en-US" b="1" i="1" baseline="0" dirty="0" smtClean="0"/>
              <a:t> heading silently to yourself (it’s also on your handout). Underline any phrases or words you do not understand.</a:t>
            </a:r>
            <a:endParaRPr lang="en-US" b="1" i="1" dirty="0"/>
          </a:p>
        </p:txBody>
      </p:sp>
      <p:sp>
        <p:nvSpPr>
          <p:cNvPr id="4" name="Slide Number Placeholder 3"/>
          <p:cNvSpPr>
            <a:spLocks noGrp="1"/>
          </p:cNvSpPr>
          <p:nvPr>
            <p:ph type="sldNum" sz="quarter" idx="10"/>
          </p:nvPr>
        </p:nvSpPr>
        <p:spPr/>
        <p:txBody>
          <a:bodyPr/>
          <a:lstStyle/>
          <a:p>
            <a:fld id="{519B5004-3016-4316-8A5B-C9E08E9DADCF}" type="slidenum">
              <a:rPr lang="en-US" smtClean="0"/>
              <a:t>3</a:t>
            </a:fld>
            <a:endParaRPr lang="en-US"/>
          </a:p>
        </p:txBody>
      </p:sp>
    </p:spTree>
    <p:extLst>
      <p:ext uri="{BB962C8B-B14F-4D97-AF65-F5344CB8AC3E}">
        <p14:creationId xmlns:p14="http://schemas.microsoft.com/office/powerpoint/2010/main" val="2904737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Read this</a:t>
            </a:r>
            <a:r>
              <a:rPr lang="en-US" b="1" i="1" baseline="0" dirty="0" smtClean="0"/>
              <a:t> heading silently to yourself (it’s also on your handout). Underline any phrases or words you do not understand.</a:t>
            </a:r>
            <a:endParaRPr lang="en-US" b="1" i="1" dirty="0"/>
          </a:p>
        </p:txBody>
      </p:sp>
      <p:sp>
        <p:nvSpPr>
          <p:cNvPr id="4" name="Slide Number Placeholder 3"/>
          <p:cNvSpPr>
            <a:spLocks noGrp="1"/>
          </p:cNvSpPr>
          <p:nvPr>
            <p:ph type="sldNum" sz="quarter" idx="10"/>
          </p:nvPr>
        </p:nvSpPr>
        <p:spPr/>
        <p:txBody>
          <a:bodyPr/>
          <a:lstStyle/>
          <a:p>
            <a:fld id="{519B5004-3016-4316-8A5B-C9E08E9DADCF}" type="slidenum">
              <a:rPr lang="en-US" smtClean="0"/>
              <a:t>4</a:t>
            </a:fld>
            <a:endParaRPr lang="en-US"/>
          </a:p>
        </p:txBody>
      </p:sp>
    </p:spTree>
    <p:extLst>
      <p:ext uri="{BB962C8B-B14F-4D97-AF65-F5344CB8AC3E}">
        <p14:creationId xmlns:p14="http://schemas.microsoft.com/office/powerpoint/2010/main" val="3241864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Now write</a:t>
            </a:r>
            <a:r>
              <a:rPr lang="en-US" b="1" i="1" baseline="0" dirty="0" smtClean="0"/>
              <a:t> down all questions you may have. Ask about what you’re supposed to know; what things mean; how and where you’re going to find the information, etc. Be specific.</a:t>
            </a:r>
            <a:r>
              <a:rPr lang="en-US" b="0" i="0" baseline="0" dirty="0" smtClean="0"/>
              <a:t> Give students five minutes to write, then have them share their questions. Write them on the whiteboard.</a:t>
            </a:r>
          </a:p>
          <a:p>
            <a:endParaRPr lang="en-US" b="0" i="0" baseline="0" dirty="0" smtClean="0"/>
          </a:p>
          <a:p>
            <a:r>
              <a:rPr lang="en-US" b="0" i="0" baseline="0" dirty="0" smtClean="0"/>
              <a:t>What is “biotic?”</a:t>
            </a:r>
          </a:p>
          <a:p>
            <a:r>
              <a:rPr lang="en-US" b="0" i="0" baseline="0" dirty="0" smtClean="0"/>
              <a:t>What is “abiotic?”</a:t>
            </a:r>
          </a:p>
          <a:p>
            <a:r>
              <a:rPr lang="en-US" b="0" i="0" baseline="0" dirty="0" smtClean="0"/>
              <a:t>What is “ecosystem?”</a:t>
            </a:r>
          </a:p>
          <a:p>
            <a:r>
              <a:rPr lang="en-US" b="0" i="0" baseline="0" dirty="0" smtClean="0"/>
              <a:t>What is “carrying capacity?”</a:t>
            </a:r>
          </a:p>
          <a:p>
            <a:r>
              <a:rPr lang="en-US" b="0" i="0" baseline="0" dirty="0" smtClean="0"/>
              <a:t>What is “stability?”</a:t>
            </a:r>
            <a:endParaRPr lang="en-US" b="1" i="1" dirty="0"/>
          </a:p>
        </p:txBody>
      </p:sp>
      <p:sp>
        <p:nvSpPr>
          <p:cNvPr id="4" name="Slide Number Placeholder 3"/>
          <p:cNvSpPr>
            <a:spLocks noGrp="1"/>
          </p:cNvSpPr>
          <p:nvPr>
            <p:ph type="sldNum" sz="quarter" idx="10"/>
          </p:nvPr>
        </p:nvSpPr>
        <p:spPr/>
        <p:txBody>
          <a:bodyPr/>
          <a:lstStyle/>
          <a:p>
            <a:fld id="{519B5004-3016-4316-8A5B-C9E08E9DADCF}" type="slidenum">
              <a:rPr lang="en-US" smtClean="0"/>
              <a:t>5</a:t>
            </a:fld>
            <a:endParaRPr lang="en-US"/>
          </a:p>
        </p:txBody>
      </p:sp>
    </p:spTree>
    <p:extLst>
      <p:ext uri="{BB962C8B-B14F-4D97-AF65-F5344CB8AC3E}">
        <p14:creationId xmlns:p14="http://schemas.microsoft.com/office/powerpoint/2010/main" val="2075633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a:t>
            </a:r>
            <a:r>
              <a:rPr lang="en-US" baseline="0" dirty="0" smtClean="0"/>
              <a:t> looking it up, write your definition of “biodiversity” in your lab book. Watch all the videos and take good notes: biotic/abiotic - examples; ecosystem – draw a picture of our classroom ecosystem, indicate which factors are biotic (“B”) and which are abiotic (“A”); Amoeba Sisters video – draw a food chain, draw an energy pyramid, revise your original definition of biodiversity (revise the original, don’t write an entirely new one).</a:t>
            </a:r>
            <a:endParaRPr lang="en-US" dirty="0"/>
          </a:p>
        </p:txBody>
      </p:sp>
      <p:sp>
        <p:nvSpPr>
          <p:cNvPr id="4" name="Slide Number Placeholder 3"/>
          <p:cNvSpPr>
            <a:spLocks noGrp="1"/>
          </p:cNvSpPr>
          <p:nvPr>
            <p:ph type="sldNum" sz="quarter" idx="10"/>
          </p:nvPr>
        </p:nvSpPr>
        <p:spPr/>
        <p:txBody>
          <a:bodyPr/>
          <a:lstStyle/>
          <a:p>
            <a:fld id="{519B5004-3016-4316-8A5B-C9E08E9DADCF}" type="slidenum">
              <a:rPr lang="en-US" smtClean="0"/>
              <a:t>6</a:t>
            </a:fld>
            <a:endParaRPr lang="en-US"/>
          </a:p>
        </p:txBody>
      </p:sp>
    </p:spTree>
    <p:extLst>
      <p:ext uri="{BB962C8B-B14F-4D97-AF65-F5344CB8AC3E}">
        <p14:creationId xmlns:p14="http://schemas.microsoft.com/office/powerpoint/2010/main" val="26379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9B5004-3016-4316-8A5B-C9E08E9DADCF}" type="slidenum">
              <a:rPr lang="en-US" smtClean="0"/>
              <a:t>7</a:t>
            </a:fld>
            <a:endParaRPr lang="en-US"/>
          </a:p>
        </p:txBody>
      </p:sp>
    </p:spTree>
    <p:extLst>
      <p:ext uri="{BB962C8B-B14F-4D97-AF65-F5344CB8AC3E}">
        <p14:creationId xmlns:p14="http://schemas.microsoft.com/office/powerpoint/2010/main" val="345536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HawkWatch</a:t>
            </a:r>
            <a:r>
              <a:rPr lang="en-US" baseline="0" dirty="0" smtClean="0"/>
              <a:t> Assignment</a:t>
            </a:r>
            <a:endParaRPr lang="en-US" dirty="0"/>
          </a:p>
        </p:txBody>
      </p:sp>
      <p:sp>
        <p:nvSpPr>
          <p:cNvPr id="4" name="Slide Number Placeholder 3"/>
          <p:cNvSpPr>
            <a:spLocks noGrp="1"/>
          </p:cNvSpPr>
          <p:nvPr>
            <p:ph type="sldNum" sz="quarter" idx="10"/>
          </p:nvPr>
        </p:nvSpPr>
        <p:spPr/>
        <p:txBody>
          <a:bodyPr/>
          <a:lstStyle/>
          <a:p>
            <a:fld id="{519B5004-3016-4316-8A5B-C9E08E9DADCF}" type="slidenum">
              <a:rPr lang="en-US" smtClean="0"/>
              <a:t>8</a:t>
            </a:fld>
            <a:endParaRPr lang="en-US"/>
          </a:p>
        </p:txBody>
      </p:sp>
    </p:spTree>
    <p:extLst>
      <p:ext uri="{BB962C8B-B14F-4D97-AF65-F5344CB8AC3E}">
        <p14:creationId xmlns:p14="http://schemas.microsoft.com/office/powerpoint/2010/main" val="4098118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Mount Everest. Draw it in</a:t>
            </a:r>
            <a:r>
              <a:rPr lang="en-US" baseline="0" dirty="0" smtClean="0"/>
              <a:t> front page of lab book. What is your Everest? What do you want to do? Think big. What is the big, huge, wonderful thing you imagine yourself accomplishing </a:t>
            </a:r>
            <a:r>
              <a:rPr lang="en-US" baseline="0" smtClean="0"/>
              <a:t>or doing or being in your life?</a:t>
            </a:r>
            <a:endParaRPr lang="en-US" dirty="0"/>
          </a:p>
        </p:txBody>
      </p:sp>
      <p:sp>
        <p:nvSpPr>
          <p:cNvPr id="4" name="Slide Number Placeholder 3"/>
          <p:cNvSpPr>
            <a:spLocks noGrp="1"/>
          </p:cNvSpPr>
          <p:nvPr>
            <p:ph type="sldNum" sz="quarter" idx="10"/>
          </p:nvPr>
        </p:nvSpPr>
        <p:spPr/>
        <p:txBody>
          <a:bodyPr/>
          <a:lstStyle/>
          <a:p>
            <a:fld id="{519B5004-3016-4316-8A5B-C9E08E9DADCF}" type="slidenum">
              <a:rPr lang="en-US" smtClean="0"/>
              <a:t>9</a:t>
            </a:fld>
            <a:endParaRPr lang="en-US"/>
          </a:p>
        </p:txBody>
      </p:sp>
    </p:spTree>
    <p:extLst>
      <p:ext uri="{BB962C8B-B14F-4D97-AF65-F5344CB8AC3E}">
        <p14:creationId xmlns:p14="http://schemas.microsoft.com/office/powerpoint/2010/main" val="16876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6E4F1A-587F-4A8E-9CBB-2F1A28CF203C}"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392757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E4F1A-587F-4A8E-9CBB-2F1A28CF203C}"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414700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E4F1A-587F-4A8E-9CBB-2F1A28CF203C}"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225469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E4F1A-587F-4A8E-9CBB-2F1A28CF203C}"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380151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6E4F1A-587F-4A8E-9CBB-2F1A28CF203C}" type="datetimeFigureOut">
              <a:rPr lang="en-US" smtClean="0"/>
              <a:t>8/23/2019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3500404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6E4F1A-587F-4A8E-9CBB-2F1A28CF203C}"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1252947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6E4F1A-587F-4A8E-9CBB-2F1A28CF203C}" type="datetimeFigureOut">
              <a:rPr lang="en-US" smtClean="0"/>
              <a:t>8/23/2019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588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6E4F1A-587F-4A8E-9CBB-2F1A28CF203C}" type="datetimeFigureOut">
              <a:rPr lang="en-US" smtClean="0"/>
              <a:t>8/23/2019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2446104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E4F1A-587F-4A8E-9CBB-2F1A28CF203C}" type="datetimeFigureOut">
              <a:rPr lang="en-US" smtClean="0"/>
              <a:t>8/23/2019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9291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E4F1A-587F-4A8E-9CBB-2F1A28CF203C}"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304143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6E4F1A-587F-4A8E-9CBB-2F1A28CF203C}" type="datetimeFigureOut">
              <a:rPr lang="en-US" smtClean="0"/>
              <a:t>8/23/2019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2C319-FF27-4F66-934D-4F82C59CDFC0}" type="slidenum">
              <a:rPr lang="en-US" smtClean="0"/>
              <a:t>‹#›</a:t>
            </a:fld>
            <a:endParaRPr lang="en-US"/>
          </a:p>
        </p:txBody>
      </p:sp>
    </p:spTree>
    <p:extLst>
      <p:ext uri="{BB962C8B-B14F-4D97-AF65-F5344CB8AC3E}">
        <p14:creationId xmlns:p14="http://schemas.microsoft.com/office/powerpoint/2010/main" val="238254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E4F1A-587F-4A8E-9CBB-2F1A28CF203C}" type="datetimeFigureOut">
              <a:rPr lang="en-US" smtClean="0"/>
              <a:t>8/23/2019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42C319-FF27-4F66-934D-4F82C59CDFC0}" type="slidenum">
              <a:rPr lang="en-US" smtClean="0"/>
              <a:t>‹#›</a:t>
            </a:fld>
            <a:endParaRPr lang="en-US"/>
          </a:p>
        </p:txBody>
      </p:sp>
    </p:spTree>
    <p:extLst>
      <p:ext uri="{BB962C8B-B14F-4D97-AF65-F5344CB8AC3E}">
        <p14:creationId xmlns:p14="http://schemas.microsoft.com/office/powerpoint/2010/main" val="4255108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7" name="TextBox 6"/>
          <p:cNvSpPr txBox="1"/>
          <p:nvPr/>
        </p:nvSpPr>
        <p:spPr>
          <a:xfrm>
            <a:off x="1252847" y="920621"/>
            <a:ext cx="9686307" cy="5016758"/>
          </a:xfrm>
          <a:prstGeom prst="rect">
            <a:avLst/>
          </a:prstGeom>
          <a:noFill/>
        </p:spPr>
        <p:txBody>
          <a:bodyPr wrap="square" rtlCol="0">
            <a:spAutoFit/>
          </a:bodyPr>
          <a:lstStyle/>
          <a:p>
            <a:r>
              <a:rPr lang="en-US" sz="7200" b="1" dirty="0">
                <a:solidFill>
                  <a:schemeClr val="accent6">
                    <a:lumMod val="75000"/>
                  </a:schemeClr>
                </a:solidFill>
                <a:latin typeface="Baltimore"/>
              </a:rPr>
              <a:t>BIO.1:  </a:t>
            </a:r>
            <a:endParaRPr lang="en-US" sz="7200" b="1" dirty="0" smtClean="0">
              <a:solidFill>
                <a:schemeClr val="accent6">
                  <a:lumMod val="75000"/>
                </a:schemeClr>
              </a:solidFill>
              <a:latin typeface="Baltimore"/>
            </a:endParaRPr>
          </a:p>
          <a:p>
            <a:endParaRPr lang="en-US" sz="3200" b="1" dirty="0">
              <a:solidFill>
                <a:schemeClr val="accent6">
                  <a:lumMod val="75000"/>
                </a:schemeClr>
              </a:solidFill>
              <a:latin typeface="Baltimore"/>
            </a:endParaRPr>
          </a:p>
          <a:p>
            <a:r>
              <a:rPr lang="en-US" sz="7200" b="1" dirty="0" smtClean="0">
                <a:solidFill>
                  <a:schemeClr val="accent6">
                    <a:lumMod val="75000"/>
                  </a:schemeClr>
                </a:solidFill>
                <a:latin typeface="Baltimore"/>
              </a:rPr>
              <a:t>INTERACTIONS </a:t>
            </a:r>
            <a:r>
              <a:rPr lang="en-US" sz="7200" b="1" dirty="0">
                <a:solidFill>
                  <a:schemeClr val="accent6">
                    <a:lumMod val="75000"/>
                  </a:schemeClr>
                </a:solidFill>
                <a:latin typeface="Baltimore"/>
              </a:rPr>
              <a:t>WITH </a:t>
            </a:r>
            <a:r>
              <a:rPr lang="en-US" sz="7200" b="1" dirty="0" smtClean="0">
                <a:solidFill>
                  <a:schemeClr val="accent6">
                    <a:lumMod val="75000"/>
                  </a:schemeClr>
                </a:solidFill>
                <a:latin typeface="Baltimore"/>
              </a:rPr>
              <a:t>ORGANISMS AND</a:t>
            </a:r>
          </a:p>
          <a:p>
            <a:r>
              <a:rPr lang="en-US" sz="7200" b="1" dirty="0" smtClean="0">
                <a:solidFill>
                  <a:schemeClr val="accent6">
                    <a:lumMod val="75000"/>
                  </a:schemeClr>
                </a:solidFill>
                <a:latin typeface="Baltimore"/>
              </a:rPr>
              <a:t>THE ENVIRONMENT</a:t>
            </a:r>
            <a:endParaRPr lang="en-US" sz="7200" dirty="0">
              <a:solidFill>
                <a:schemeClr val="accent6">
                  <a:lumMod val="75000"/>
                </a:schemeClr>
              </a:solidFill>
              <a:latin typeface="Baltimore"/>
            </a:endParaRPr>
          </a:p>
        </p:txBody>
      </p:sp>
    </p:spTree>
    <p:extLst>
      <p:ext uri="{BB962C8B-B14F-4D97-AF65-F5344CB8AC3E}">
        <p14:creationId xmlns:p14="http://schemas.microsoft.com/office/powerpoint/2010/main" val="1451035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7" name="TextBox 6"/>
          <p:cNvSpPr txBox="1"/>
          <p:nvPr/>
        </p:nvSpPr>
        <p:spPr>
          <a:xfrm>
            <a:off x="158350" y="428179"/>
            <a:ext cx="11875301" cy="6001643"/>
          </a:xfrm>
          <a:prstGeom prst="rect">
            <a:avLst/>
          </a:prstGeom>
          <a:noFill/>
        </p:spPr>
        <p:txBody>
          <a:bodyPr wrap="square" rtlCol="0">
            <a:spAutoFit/>
          </a:bodyPr>
          <a:lstStyle/>
          <a:p>
            <a:r>
              <a:rPr lang="en-US" sz="3200" b="1" i="1" dirty="0" smtClean="0">
                <a:solidFill>
                  <a:schemeClr val="accent6">
                    <a:lumMod val="75000"/>
                  </a:schemeClr>
                </a:solidFill>
                <a:latin typeface="Baltimore" panose="00000400000000000000"/>
              </a:rPr>
              <a:t>The </a:t>
            </a:r>
            <a:r>
              <a:rPr lang="en-US" sz="3200" b="1" i="1" dirty="0">
                <a:solidFill>
                  <a:schemeClr val="accent6">
                    <a:lumMod val="75000"/>
                  </a:schemeClr>
                </a:solidFill>
                <a:latin typeface="Baltimore" panose="00000400000000000000"/>
              </a:rPr>
              <a:t>cycling of matter and ﬂow of energy are part of a complex system of interactions within an ecosystem. Through these interactions, an ecosystem can sustain relatively stable numbers and types of organisms. A stable ecosystem is capable of recovering from moderate biological and physical changes. Extreme changes may have signiﬁcant impact on an ecosystem's carrying capacity and biodiversity, altering the ecosystem. Human activities can lead to signiﬁcant impacts on an ecosystem, including extinction of species.</a:t>
            </a:r>
            <a:endParaRPr lang="en-US" sz="3200" b="1" i="1" dirty="0" smtClean="0">
              <a:solidFill>
                <a:schemeClr val="accent6">
                  <a:lumMod val="75000"/>
                </a:schemeClr>
              </a:solidFill>
              <a:latin typeface="Baltimore" panose="00000400000000000000"/>
              <a:ea typeface="Baltimore" panose="00000400000000000000" pitchFamily="2" charset="0"/>
            </a:endParaRPr>
          </a:p>
        </p:txBody>
      </p:sp>
    </p:spTree>
    <p:extLst>
      <p:ext uri="{BB962C8B-B14F-4D97-AF65-F5344CB8AC3E}">
        <p14:creationId xmlns:p14="http://schemas.microsoft.com/office/powerpoint/2010/main" val="1416266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7" name="TextBox 6"/>
          <p:cNvSpPr txBox="1"/>
          <p:nvPr/>
        </p:nvSpPr>
        <p:spPr>
          <a:xfrm>
            <a:off x="570022" y="335846"/>
            <a:ext cx="11051956" cy="5909310"/>
          </a:xfrm>
          <a:prstGeom prst="rect">
            <a:avLst/>
          </a:prstGeom>
          <a:noFill/>
        </p:spPr>
        <p:txBody>
          <a:bodyPr wrap="square" rtlCol="0">
            <a:spAutoFit/>
          </a:bodyPr>
          <a:lstStyle/>
          <a:p>
            <a:r>
              <a:rPr lang="en-US" sz="5400" b="1" dirty="0" smtClean="0">
                <a:solidFill>
                  <a:schemeClr val="accent6">
                    <a:lumMod val="75000"/>
                  </a:schemeClr>
                </a:solidFill>
                <a:latin typeface="Baltimore" panose="00000400000000000000"/>
              </a:rPr>
              <a:t>I </a:t>
            </a:r>
            <a:r>
              <a:rPr lang="en-US" sz="5400" b="1" dirty="0">
                <a:solidFill>
                  <a:schemeClr val="accent6">
                    <a:lumMod val="75000"/>
                  </a:schemeClr>
                </a:solidFill>
                <a:latin typeface="Baltimore" panose="00000400000000000000"/>
              </a:rPr>
              <a:t>can plan and carry out an investigation to analyze and interpret data to determine how biotic and abiotic factors can aﬀect the stability and change of a population. </a:t>
            </a:r>
            <a:endParaRPr lang="en-US" sz="5400" b="1" dirty="0" smtClean="0">
              <a:solidFill>
                <a:schemeClr val="accent6">
                  <a:lumMod val="75000"/>
                </a:schemeClr>
              </a:solidFill>
              <a:latin typeface="Baltimore" panose="00000400000000000000"/>
              <a:ea typeface="Baltimore" panose="00000400000000000000" pitchFamily="2" charset="0"/>
            </a:endParaRPr>
          </a:p>
        </p:txBody>
      </p:sp>
    </p:spTree>
    <p:extLst>
      <p:ext uri="{BB962C8B-B14F-4D97-AF65-F5344CB8AC3E}">
        <p14:creationId xmlns:p14="http://schemas.microsoft.com/office/powerpoint/2010/main" val="1901394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7" name="TextBox 6"/>
          <p:cNvSpPr txBox="1"/>
          <p:nvPr/>
        </p:nvSpPr>
        <p:spPr>
          <a:xfrm>
            <a:off x="520538" y="1305342"/>
            <a:ext cx="11150924" cy="4247317"/>
          </a:xfrm>
          <a:prstGeom prst="rect">
            <a:avLst/>
          </a:prstGeom>
          <a:noFill/>
        </p:spPr>
        <p:txBody>
          <a:bodyPr wrap="square" rtlCol="0">
            <a:spAutoFit/>
          </a:bodyPr>
          <a:lstStyle/>
          <a:p>
            <a:r>
              <a:rPr lang="en-US" sz="5400" b="1" dirty="0" smtClean="0">
                <a:solidFill>
                  <a:schemeClr val="accent6">
                    <a:lumMod val="75000"/>
                  </a:schemeClr>
                </a:solidFill>
                <a:latin typeface="Baltimore" panose="00000400000000000000"/>
              </a:rPr>
              <a:t>I </a:t>
            </a:r>
            <a:r>
              <a:rPr lang="en-US" sz="5400" b="1" dirty="0">
                <a:solidFill>
                  <a:schemeClr val="accent6">
                    <a:lumMod val="75000"/>
                  </a:schemeClr>
                </a:solidFill>
                <a:latin typeface="Baltimore" panose="00000400000000000000"/>
              </a:rPr>
              <a:t>can use data to show stability and change in a population’s carrying capacity and an ecosystem's </a:t>
            </a:r>
            <a:r>
              <a:rPr lang="en-US" sz="5400" b="1" dirty="0" smtClean="0">
                <a:solidFill>
                  <a:schemeClr val="accent6">
                    <a:lumMod val="75000"/>
                  </a:schemeClr>
                </a:solidFill>
                <a:latin typeface="Baltimore" panose="00000400000000000000"/>
              </a:rPr>
              <a:t>biodiversity.</a:t>
            </a:r>
            <a:endParaRPr lang="en-US" sz="5400" b="1" dirty="0" smtClean="0">
              <a:solidFill>
                <a:schemeClr val="accent6">
                  <a:lumMod val="75000"/>
                </a:schemeClr>
              </a:solidFill>
              <a:latin typeface="Baltimore" panose="00000400000000000000"/>
              <a:ea typeface="Baltimore" panose="00000400000000000000" pitchFamily="2" charset="0"/>
            </a:endParaRPr>
          </a:p>
        </p:txBody>
      </p:sp>
    </p:spTree>
    <p:extLst>
      <p:ext uri="{BB962C8B-B14F-4D97-AF65-F5344CB8AC3E}">
        <p14:creationId xmlns:p14="http://schemas.microsoft.com/office/powerpoint/2010/main" val="1228526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048528813"/>
              </p:ext>
            </p:extLst>
          </p:nvPr>
        </p:nvGraphicFramePr>
        <p:xfrm>
          <a:off x="257298" y="176059"/>
          <a:ext cx="11614068" cy="6505883"/>
        </p:xfrm>
        <a:graphic>
          <a:graphicData uri="http://schemas.openxmlformats.org/drawingml/2006/table">
            <a:tbl>
              <a:tblPr firstRow="1" firstCol="1" bandRow="1"/>
              <a:tblGrid>
                <a:gridCol w="11614068">
                  <a:extLst>
                    <a:ext uri="{9D8B030D-6E8A-4147-A177-3AD203B41FA5}">
                      <a16:colId xmlns:a16="http://schemas.microsoft.com/office/drawing/2014/main" val="873053369"/>
                    </a:ext>
                  </a:extLst>
                </a:gridCol>
              </a:tblGrid>
              <a:tr h="413334">
                <a:tc>
                  <a:txBody>
                    <a:bodyPr/>
                    <a:lstStyle/>
                    <a:p>
                      <a:pPr marL="0" marR="0">
                        <a:spcBef>
                          <a:spcPts val="0"/>
                        </a:spcBef>
                        <a:spcAft>
                          <a:spcPts val="0"/>
                        </a:spcAft>
                      </a:pP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Learning Goal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BIO.1:  INTERACTIONS WITH ORGANISMS AND THE ENVIRONMENT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cycling of matter and ﬂow of energy are part of a complex system of interactions within an </a:t>
                      </a:r>
                      <a:r>
                        <a:rPr lang="en-US" sz="2400" i="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ecosystem</a:t>
                      </a:r>
                      <a:r>
                        <a:rPr lang="en-US" sz="24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Through these interactions, an ecosystem can sustain relatively stable numbers and types of organisms. A stable ecosystem is capable of recovering from moderate biological and physical changes. Extreme changes may have signiﬁcant impact on an ecosystem's carrying capacity and biodiversity, altering the ecosystem. Human activities can lead to signiﬁcant impacts on an ecosystem, including extinction of species.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618" marR="57618" marT="57618" marB="576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4555922"/>
                  </a:ext>
                </a:extLst>
              </a:tr>
              <a:tr h="2733047">
                <a:tc>
                  <a:txBody>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Level 3 – Proficient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 consistently demonstrate an understanding of concepts, skills, and/or processes of Biology Standard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I can plan and carry out an investigation to analyze and interpret data to determine how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biotic</a:t>
                      </a:r>
                      <a:r>
                        <a:rPr lang="en-US" sz="2400" dirty="0">
                          <a:effectLst/>
                          <a:latin typeface="Arial" panose="020B0604020202020204" pitchFamily="34" charset="0"/>
                          <a:ea typeface="Calibri" panose="020F0502020204030204" pitchFamily="34" charset="0"/>
                          <a:cs typeface="Times New Roman" panose="02020603050405020304" pitchFamily="18" charset="0"/>
                        </a:rPr>
                        <a:t> and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abiotic</a:t>
                      </a:r>
                      <a:r>
                        <a:rPr lang="en-US" sz="2400" dirty="0">
                          <a:effectLst/>
                          <a:latin typeface="Arial" panose="020B0604020202020204" pitchFamily="34" charset="0"/>
                          <a:ea typeface="Calibri" panose="020F0502020204030204" pitchFamily="34" charset="0"/>
                          <a:cs typeface="Times New Roman" panose="02020603050405020304" pitchFamily="18" charset="0"/>
                        </a:rPr>
                        <a:t> factors can aﬀect the stability and change of a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population</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i="1" dirty="0">
                          <a:effectLst/>
                          <a:latin typeface="Arial" panose="020B0604020202020204" pitchFamily="34" charset="0"/>
                          <a:ea typeface="Calibri" panose="020F0502020204030204" pitchFamily="34" charset="0"/>
                          <a:cs typeface="Times New Roman" panose="02020603050405020304" pitchFamily="18" charset="0"/>
                        </a:rPr>
                        <a:t>[</a:t>
                      </a:r>
                      <a:r>
                        <a:rPr lang="en-US" sz="2400" i="1" dirty="0" err="1">
                          <a:effectLst/>
                          <a:latin typeface="Arial" panose="020B0604020202020204" pitchFamily="34" charset="0"/>
                          <a:ea typeface="Calibri" panose="020F0502020204030204" pitchFamily="34" charset="0"/>
                          <a:cs typeface="Times New Roman" panose="02020603050405020304" pitchFamily="18" charset="0"/>
                        </a:rPr>
                        <a:t>Std</a:t>
                      </a:r>
                      <a:r>
                        <a:rPr lang="en-US" sz="2400" i="1" dirty="0">
                          <a:effectLst/>
                          <a:latin typeface="Arial" panose="020B0604020202020204" pitchFamily="34" charset="0"/>
                          <a:ea typeface="Calibri" panose="020F0502020204030204" pitchFamily="34" charset="0"/>
                          <a:cs typeface="Times New Roman" panose="02020603050405020304" pitchFamily="18" charset="0"/>
                        </a:rPr>
                        <a:t> 1.1]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rial" panose="020B0604020202020204" pitchFamily="34" charset="0"/>
                          <a:ea typeface="Calibri" panose="020F0502020204030204" pitchFamily="34" charset="0"/>
                          <a:cs typeface="Times New Roman" panose="02020603050405020304" pitchFamily="18" charset="0"/>
                        </a:rPr>
                        <a:t>I can use data to show stability and change in a population’s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carrying capacity</a:t>
                      </a:r>
                      <a:r>
                        <a:rPr lang="en-US" sz="2400" dirty="0">
                          <a:effectLst/>
                          <a:latin typeface="Arial" panose="020B0604020202020204" pitchFamily="34" charset="0"/>
                          <a:ea typeface="Calibri" panose="020F0502020204030204" pitchFamily="34" charset="0"/>
                          <a:cs typeface="Times New Roman" panose="02020603050405020304" pitchFamily="18" charset="0"/>
                        </a:rPr>
                        <a:t> and an ecosystem's </a:t>
                      </a:r>
                      <a:r>
                        <a:rPr lang="en-US" sz="2400" u="sng" dirty="0">
                          <a:effectLst/>
                          <a:latin typeface="Arial" panose="020B0604020202020204" pitchFamily="34" charset="0"/>
                          <a:ea typeface="Calibri" panose="020F0502020204030204" pitchFamily="34" charset="0"/>
                          <a:cs typeface="Times New Roman" panose="02020603050405020304" pitchFamily="18" charset="0"/>
                        </a:rPr>
                        <a:t>biodiversity</a:t>
                      </a:r>
                      <a:r>
                        <a:rPr lang="en-US" sz="2400" dirty="0">
                          <a:effectLst/>
                          <a:latin typeface="Arial" panose="020B0604020202020204" pitchFamily="34" charset="0"/>
                          <a:ea typeface="Calibri" panose="020F0502020204030204" pitchFamily="34" charset="0"/>
                          <a:cs typeface="Times New Roman" panose="02020603050405020304" pitchFamily="18" charset="0"/>
                        </a:rPr>
                        <a:t>. </a:t>
                      </a:r>
                      <a:r>
                        <a:rPr lang="en-US" sz="2400" i="1" dirty="0">
                          <a:effectLst/>
                          <a:latin typeface="Arial" panose="020B0604020202020204" pitchFamily="34" charset="0"/>
                          <a:ea typeface="Calibri" panose="020F0502020204030204" pitchFamily="34" charset="0"/>
                          <a:cs typeface="Times New Roman" panose="02020603050405020304" pitchFamily="18" charset="0"/>
                        </a:rPr>
                        <a:t>[</a:t>
                      </a:r>
                      <a:r>
                        <a:rPr lang="en-US" sz="2400" i="1" dirty="0" err="1">
                          <a:effectLst/>
                          <a:latin typeface="Arial" panose="020B0604020202020204" pitchFamily="34" charset="0"/>
                          <a:ea typeface="Calibri" panose="020F0502020204030204" pitchFamily="34" charset="0"/>
                          <a:cs typeface="Times New Roman" panose="02020603050405020304" pitchFamily="18" charset="0"/>
                        </a:rPr>
                        <a:t>Std</a:t>
                      </a:r>
                      <a:r>
                        <a:rPr lang="en-US" sz="2400" i="1" dirty="0">
                          <a:effectLst/>
                          <a:latin typeface="Arial" panose="020B0604020202020204" pitchFamily="34" charset="0"/>
                          <a:ea typeface="Calibri" panose="020F0502020204030204" pitchFamily="34" charset="0"/>
                          <a:cs typeface="Times New Roman" panose="02020603050405020304" pitchFamily="18" charset="0"/>
                        </a:rPr>
                        <a:t> 1.1</a:t>
                      </a:r>
                      <a:r>
                        <a:rPr lang="en-US" sz="2400" i="1" dirty="0" smtClean="0">
                          <a:effectLst/>
                          <a:latin typeface="Arial" panose="020B0604020202020204" pitchFamily="34"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618" marR="57618" marT="57618" marB="5761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98641"/>
                  </a:ext>
                </a:extLst>
              </a:tr>
            </a:tbl>
          </a:graphicData>
        </a:graphic>
      </p:graphicFrame>
    </p:spTree>
    <p:extLst>
      <p:ext uri="{BB962C8B-B14F-4D97-AF65-F5344CB8AC3E}">
        <p14:creationId xmlns:p14="http://schemas.microsoft.com/office/powerpoint/2010/main" val="3135339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2" name="Rectangle 1"/>
          <p:cNvSpPr/>
          <p:nvPr/>
        </p:nvSpPr>
        <p:spPr>
          <a:xfrm>
            <a:off x="0" y="1536174"/>
            <a:ext cx="12192000" cy="3785652"/>
          </a:xfrm>
          <a:prstGeom prst="rect">
            <a:avLst/>
          </a:prstGeom>
        </p:spPr>
        <p:txBody>
          <a:bodyPr wrap="square">
            <a:spAutoFit/>
          </a:bodyPr>
          <a:lstStyle/>
          <a:p>
            <a:pPr algn="ctr"/>
            <a:r>
              <a:rPr lang="en-US" sz="6000" dirty="0" smtClean="0">
                <a:solidFill>
                  <a:schemeClr val="accent6">
                    <a:lumMod val="75000"/>
                  </a:schemeClr>
                </a:solidFill>
                <a:latin typeface="Baltimore" panose="00000400000000000000"/>
              </a:rPr>
              <a:t>Write the answer to this question in your lab book:</a:t>
            </a:r>
          </a:p>
          <a:p>
            <a:endParaRPr lang="en-US" sz="6000" dirty="0">
              <a:solidFill>
                <a:schemeClr val="accent6">
                  <a:lumMod val="75000"/>
                </a:schemeClr>
              </a:solidFill>
              <a:latin typeface="Baltimore" panose="00000400000000000000"/>
              <a:ea typeface="Baltimore" panose="00000400000000000000" pitchFamily="2" charset="0"/>
            </a:endParaRPr>
          </a:p>
          <a:p>
            <a:pPr algn="ctr"/>
            <a:r>
              <a:rPr lang="en-US" sz="6000" b="1" dirty="0" smtClean="0">
                <a:solidFill>
                  <a:schemeClr val="accent6">
                    <a:lumMod val="75000"/>
                  </a:schemeClr>
                </a:solidFill>
                <a:latin typeface="Baltimore" panose="00000400000000000000"/>
                <a:ea typeface="Baltimore" panose="00000400000000000000" pitchFamily="2" charset="0"/>
              </a:rPr>
              <a:t>What is biodiversity?</a:t>
            </a:r>
            <a:endParaRPr lang="en-US" sz="6000" b="1" dirty="0">
              <a:solidFill>
                <a:schemeClr val="accent6">
                  <a:lumMod val="75000"/>
                </a:schemeClr>
              </a:solidFill>
              <a:latin typeface="Baltimore" panose="00000400000000000000"/>
              <a:ea typeface="Baltimore" panose="00000400000000000000" pitchFamily="2" charset="0"/>
            </a:endParaRPr>
          </a:p>
        </p:txBody>
      </p:sp>
    </p:spTree>
    <p:extLst>
      <p:ext uri="{BB962C8B-B14F-4D97-AF65-F5344CB8AC3E}">
        <p14:creationId xmlns:p14="http://schemas.microsoft.com/office/powerpoint/2010/main" val="323592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6" name="TextBox 5"/>
          <p:cNvSpPr txBox="1"/>
          <p:nvPr/>
        </p:nvSpPr>
        <p:spPr>
          <a:xfrm>
            <a:off x="500514" y="2890391"/>
            <a:ext cx="3936732" cy="1077218"/>
          </a:xfrm>
          <a:prstGeom prst="rect">
            <a:avLst/>
          </a:prstGeom>
          <a:noFill/>
        </p:spPr>
        <p:txBody>
          <a:bodyPr wrap="square" rtlCol="0">
            <a:spAutoFit/>
          </a:bodyPr>
          <a:lstStyle/>
          <a:p>
            <a:pPr algn="ctr"/>
            <a:r>
              <a:rPr lang="en-US" sz="6400" b="1" dirty="0" smtClean="0">
                <a:solidFill>
                  <a:schemeClr val="accent6">
                    <a:lumMod val="75000"/>
                  </a:schemeClr>
                </a:solidFill>
                <a:latin typeface="Baltimore" panose="00000400000000000000" pitchFamily="2" charset="0"/>
                <a:ea typeface="Baltimore" panose="00000400000000000000" pitchFamily="2" charset="0"/>
              </a:rPr>
              <a:t>Raptors</a:t>
            </a:r>
          </a:p>
        </p:txBody>
      </p:sp>
      <p:pic>
        <p:nvPicPr>
          <p:cNvPr id="7" name="Picture 2" descr="Hawkwatch International"/>
          <p:cNvPicPr>
            <a:picLocks noChangeAspect="1" noChangeArrowheads="1"/>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4696976" y="958917"/>
            <a:ext cx="7209361" cy="494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18509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sp>
        <p:nvSpPr>
          <p:cNvPr id="4" name="TextBox 3"/>
          <p:cNvSpPr txBox="1"/>
          <p:nvPr/>
        </p:nvSpPr>
        <p:spPr>
          <a:xfrm>
            <a:off x="265215" y="725706"/>
            <a:ext cx="11661568" cy="1015663"/>
          </a:xfrm>
          <a:prstGeom prst="rect">
            <a:avLst/>
          </a:prstGeom>
          <a:noFill/>
        </p:spPr>
        <p:txBody>
          <a:bodyPr wrap="square" rtlCol="0">
            <a:spAutoFit/>
          </a:bodyPr>
          <a:lstStyle/>
          <a:p>
            <a:pPr algn="ctr"/>
            <a:r>
              <a:rPr lang="en-US" sz="6000" b="1" dirty="0" smtClean="0">
                <a:solidFill>
                  <a:schemeClr val="accent6">
                    <a:lumMod val="75000"/>
                  </a:schemeClr>
                </a:solidFill>
                <a:latin typeface="Baltimore" panose="00000400000000000000" pitchFamily="2" charset="0"/>
                <a:ea typeface="Baltimore" panose="00000400000000000000" pitchFamily="2" charset="0"/>
              </a:rPr>
              <a:t>Utah’s Raptor Populations</a:t>
            </a:r>
          </a:p>
        </p:txBody>
      </p:sp>
      <p:sp>
        <p:nvSpPr>
          <p:cNvPr id="6" name="TextBox 5"/>
          <p:cNvSpPr txBox="1"/>
          <p:nvPr/>
        </p:nvSpPr>
        <p:spPr>
          <a:xfrm>
            <a:off x="2553287" y="2312720"/>
            <a:ext cx="7085424" cy="3785652"/>
          </a:xfrm>
          <a:prstGeom prst="rect">
            <a:avLst/>
          </a:prstGeom>
          <a:noFill/>
        </p:spPr>
        <p:txBody>
          <a:bodyPr wrap="square" rtlCol="0">
            <a:spAutoFit/>
          </a:bodyPr>
          <a:lstStyle/>
          <a:p>
            <a:pPr marL="857250" indent="-857250">
              <a:buFont typeface="Arial" panose="020B0604020202020204" pitchFamily="34" charset="0"/>
              <a:buChar char="•"/>
            </a:pPr>
            <a:r>
              <a:rPr lang="en-US" sz="6000" dirty="0" smtClean="0">
                <a:solidFill>
                  <a:schemeClr val="accent6">
                    <a:lumMod val="75000"/>
                  </a:schemeClr>
                </a:solidFill>
                <a:latin typeface="Baltimore" panose="00000400000000000000" pitchFamily="2" charset="0"/>
                <a:ea typeface="Baltimore" panose="00000400000000000000" pitchFamily="2" charset="0"/>
              </a:rPr>
              <a:t>Plan</a:t>
            </a:r>
          </a:p>
          <a:p>
            <a:pPr marL="857250" indent="-857250">
              <a:buFont typeface="Arial" panose="020B0604020202020204" pitchFamily="34" charset="0"/>
              <a:buChar char="•"/>
            </a:pPr>
            <a:r>
              <a:rPr lang="en-US" sz="6000" dirty="0" smtClean="0">
                <a:solidFill>
                  <a:schemeClr val="accent6">
                    <a:lumMod val="75000"/>
                  </a:schemeClr>
                </a:solidFill>
                <a:latin typeface="Baltimore" panose="00000400000000000000" pitchFamily="2" charset="0"/>
                <a:ea typeface="Baltimore" panose="00000400000000000000" pitchFamily="2" charset="0"/>
              </a:rPr>
              <a:t>Investigate</a:t>
            </a:r>
            <a:endParaRPr lang="en-US" sz="6000" dirty="0">
              <a:solidFill>
                <a:schemeClr val="accent6">
                  <a:lumMod val="75000"/>
                </a:schemeClr>
              </a:solidFill>
              <a:latin typeface="Baltimore" panose="00000400000000000000" pitchFamily="2" charset="0"/>
              <a:ea typeface="Baltimore" panose="00000400000000000000" pitchFamily="2" charset="0"/>
            </a:endParaRPr>
          </a:p>
          <a:p>
            <a:pPr marL="857250" indent="-857250">
              <a:buFont typeface="Arial" panose="020B0604020202020204" pitchFamily="34" charset="0"/>
              <a:buChar char="•"/>
            </a:pPr>
            <a:r>
              <a:rPr lang="en-US" sz="6000" dirty="0" smtClean="0">
                <a:solidFill>
                  <a:schemeClr val="accent6">
                    <a:lumMod val="75000"/>
                  </a:schemeClr>
                </a:solidFill>
                <a:latin typeface="Baltimore" panose="00000400000000000000" pitchFamily="2" charset="0"/>
                <a:ea typeface="Baltimore" panose="00000400000000000000" pitchFamily="2" charset="0"/>
              </a:rPr>
              <a:t>Analyze data</a:t>
            </a:r>
          </a:p>
          <a:p>
            <a:pPr marL="857250" indent="-857250">
              <a:buFont typeface="Arial" panose="020B0604020202020204" pitchFamily="34" charset="0"/>
              <a:buChar char="•"/>
            </a:pPr>
            <a:r>
              <a:rPr lang="en-US" sz="6000" dirty="0" smtClean="0">
                <a:solidFill>
                  <a:schemeClr val="accent6">
                    <a:lumMod val="75000"/>
                  </a:schemeClr>
                </a:solidFill>
                <a:latin typeface="Baltimore" panose="00000400000000000000" pitchFamily="2" charset="0"/>
                <a:ea typeface="Baltimore" panose="00000400000000000000" pitchFamily="2" charset="0"/>
              </a:rPr>
              <a:t>Determine how</a:t>
            </a:r>
          </a:p>
        </p:txBody>
      </p:sp>
    </p:spTree>
    <p:extLst>
      <p:ext uri="{BB962C8B-B14F-4D97-AF65-F5344CB8AC3E}">
        <p14:creationId xmlns:p14="http://schemas.microsoft.com/office/powerpoint/2010/main" val="3474557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EBDFF"/>
        </a:solidFill>
        <a:effectLst/>
      </p:bgPr>
    </p:bg>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707821"/>
            <a:ext cx="12191999" cy="756582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7600210" y="675397"/>
            <a:ext cx="4180113" cy="1200329"/>
          </a:xfrm>
          <a:prstGeom prst="rect">
            <a:avLst/>
          </a:prstGeom>
          <a:noFill/>
        </p:spPr>
        <p:txBody>
          <a:bodyPr wrap="square" lIns="91440" tIns="45720" rIns="91440" bIns="45720">
            <a:spAutoFit/>
          </a:bodyPr>
          <a:lstStyle/>
          <a:p>
            <a:pPr algn="ctr"/>
            <a:r>
              <a:rPr lang="en-US" sz="72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altimore"/>
              </a:rPr>
              <a:t>Everest</a:t>
            </a:r>
            <a:endParaRPr lang="en-US" sz="7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altimore"/>
            </a:endParaRPr>
          </a:p>
        </p:txBody>
      </p:sp>
    </p:spTree>
    <p:extLst>
      <p:ext uri="{BB962C8B-B14F-4D97-AF65-F5344CB8AC3E}">
        <p14:creationId xmlns:p14="http://schemas.microsoft.com/office/powerpoint/2010/main" val="355294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2612</TotalTime>
  <Words>570</Words>
  <Application>Microsoft Office PowerPoint</Application>
  <PresentationFormat>Widescreen</PresentationFormat>
  <Paragraphs>47</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Baltimore</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Erin Clelland</dc:creator>
  <cp:lastModifiedBy>Erin Clelland</cp:lastModifiedBy>
  <cp:revision>105</cp:revision>
  <cp:lastPrinted>2017-07-31T18:11:23Z</cp:lastPrinted>
  <dcterms:created xsi:type="dcterms:W3CDTF">2016-06-13T23:57:37Z</dcterms:created>
  <dcterms:modified xsi:type="dcterms:W3CDTF">2019-08-23T23:18:31Z</dcterms:modified>
</cp:coreProperties>
</file>