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78"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9" r:id="rId20"/>
    <p:sldId id="273" r:id="rId21"/>
    <p:sldId id="274" r:id="rId22"/>
    <p:sldId id="275" r:id="rId23"/>
    <p:sldId id="276" r:id="rId24"/>
    <p:sldId id="277"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276" y="-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82DB8E-8D37-43E7-81C6-5A7F7BC99AD5}" type="datetimeFigureOut">
              <a:rPr lang="en-US" smtClean="0"/>
              <a:t>12/1/2018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17101B-0B50-42AA-8FEC-4D1E295DA105}" type="slidenum">
              <a:rPr lang="en-US" smtClean="0"/>
              <a:t>‹#›</a:t>
            </a:fld>
            <a:endParaRPr lang="en-US"/>
          </a:p>
        </p:txBody>
      </p:sp>
    </p:spTree>
    <p:extLst>
      <p:ext uri="{BB962C8B-B14F-4D97-AF65-F5344CB8AC3E}">
        <p14:creationId xmlns:p14="http://schemas.microsoft.com/office/powerpoint/2010/main" val="710776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Try lining the kids up and push them – see how the energy dissipates.</a:t>
            </a:r>
            <a:endParaRPr lang="en-US" dirty="0"/>
          </a:p>
        </p:txBody>
      </p:sp>
      <p:sp>
        <p:nvSpPr>
          <p:cNvPr id="4" name="Slide Number Placeholder 3"/>
          <p:cNvSpPr>
            <a:spLocks noGrp="1"/>
          </p:cNvSpPr>
          <p:nvPr>
            <p:ph type="sldNum" sz="quarter" idx="10"/>
          </p:nvPr>
        </p:nvSpPr>
        <p:spPr/>
        <p:txBody>
          <a:bodyPr/>
          <a:lstStyle/>
          <a:p>
            <a:fld id="{5117101B-0B50-42AA-8FEC-4D1E295DA105}" type="slidenum">
              <a:rPr lang="en-US" smtClean="0"/>
              <a:t>19</a:t>
            </a:fld>
            <a:endParaRPr lang="en-US"/>
          </a:p>
        </p:txBody>
      </p:sp>
    </p:spTree>
    <p:extLst>
      <p:ext uri="{BB962C8B-B14F-4D97-AF65-F5344CB8AC3E}">
        <p14:creationId xmlns:p14="http://schemas.microsoft.com/office/powerpoint/2010/main" val="3722017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F336AE-AA2B-4A94-833E-71124EEBA7F5}" type="datetimeFigureOut">
              <a:rPr lang="en-US" smtClean="0"/>
              <a:t>12/1/2018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18F6DD-8F2C-470B-B2E4-BC1C6F8015EB}" type="slidenum">
              <a:rPr lang="en-US" smtClean="0"/>
              <a:t>‹#›</a:t>
            </a:fld>
            <a:endParaRPr lang="en-US"/>
          </a:p>
        </p:txBody>
      </p:sp>
    </p:spTree>
    <p:extLst>
      <p:ext uri="{BB962C8B-B14F-4D97-AF65-F5344CB8AC3E}">
        <p14:creationId xmlns:p14="http://schemas.microsoft.com/office/powerpoint/2010/main" val="1120457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F336AE-AA2B-4A94-833E-71124EEBA7F5}" type="datetimeFigureOut">
              <a:rPr lang="en-US" smtClean="0"/>
              <a:t>12/1/2018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18F6DD-8F2C-470B-B2E4-BC1C6F8015EB}" type="slidenum">
              <a:rPr lang="en-US" smtClean="0"/>
              <a:t>‹#›</a:t>
            </a:fld>
            <a:endParaRPr lang="en-US"/>
          </a:p>
        </p:txBody>
      </p:sp>
    </p:spTree>
    <p:extLst>
      <p:ext uri="{BB962C8B-B14F-4D97-AF65-F5344CB8AC3E}">
        <p14:creationId xmlns:p14="http://schemas.microsoft.com/office/powerpoint/2010/main" val="3667668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F336AE-AA2B-4A94-833E-71124EEBA7F5}" type="datetimeFigureOut">
              <a:rPr lang="en-US" smtClean="0"/>
              <a:t>12/1/2018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18F6DD-8F2C-470B-B2E4-BC1C6F8015EB}" type="slidenum">
              <a:rPr lang="en-US" smtClean="0"/>
              <a:t>‹#›</a:t>
            </a:fld>
            <a:endParaRPr lang="en-US"/>
          </a:p>
        </p:txBody>
      </p:sp>
    </p:spTree>
    <p:extLst>
      <p:ext uri="{BB962C8B-B14F-4D97-AF65-F5344CB8AC3E}">
        <p14:creationId xmlns:p14="http://schemas.microsoft.com/office/powerpoint/2010/main" val="3874434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F336AE-AA2B-4A94-833E-71124EEBA7F5}" type="datetimeFigureOut">
              <a:rPr lang="en-US" smtClean="0"/>
              <a:t>12/1/2018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18F6DD-8F2C-470B-B2E4-BC1C6F8015EB}" type="slidenum">
              <a:rPr lang="en-US" smtClean="0"/>
              <a:t>‹#›</a:t>
            </a:fld>
            <a:endParaRPr lang="en-US"/>
          </a:p>
        </p:txBody>
      </p:sp>
    </p:spTree>
    <p:extLst>
      <p:ext uri="{BB962C8B-B14F-4D97-AF65-F5344CB8AC3E}">
        <p14:creationId xmlns:p14="http://schemas.microsoft.com/office/powerpoint/2010/main" val="3810852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F336AE-AA2B-4A94-833E-71124EEBA7F5}" type="datetimeFigureOut">
              <a:rPr lang="en-US" smtClean="0"/>
              <a:t>12/1/2018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18F6DD-8F2C-470B-B2E4-BC1C6F8015EB}" type="slidenum">
              <a:rPr lang="en-US" smtClean="0"/>
              <a:t>‹#›</a:t>
            </a:fld>
            <a:endParaRPr lang="en-US"/>
          </a:p>
        </p:txBody>
      </p:sp>
    </p:spTree>
    <p:extLst>
      <p:ext uri="{BB962C8B-B14F-4D97-AF65-F5344CB8AC3E}">
        <p14:creationId xmlns:p14="http://schemas.microsoft.com/office/powerpoint/2010/main" val="2654501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F336AE-AA2B-4A94-833E-71124EEBA7F5}" type="datetimeFigureOut">
              <a:rPr lang="en-US" smtClean="0"/>
              <a:t>12/1/2018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18F6DD-8F2C-470B-B2E4-BC1C6F8015EB}" type="slidenum">
              <a:rPr lang="en-US" smtClean="0"/>
              <a:t>‹#›</a:t>
            </a:fld>
            <a:endParaRPr lang="en-US"/>
          </a:p>
        </p:txBody>
      </p:sp>
    </p:spTree>
    <p:extLst>
      <p:ext uri="{BB962C8B-B14F-4D97-AF65-F5344CB8AC3E}">
        <p14:creationId xmlns:p14="http://schemas.microsoft.com/office/powerpoint/2010/main" val="3760881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F336AE-AA2B-4A94-833E-71124EEBA7F5}" type="datetimeFigureOut">
              <a:rPr lang="en-US" smtClean="0"/>
              <a:t>12/1/2018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18F6DD-8F2C-470B-B2E4-BC1C6F8015EB}" type="slidenum">
              <a:rPr lang="en-US" smtClean="0"/>
              <a:t>‹#›</a:t>
            </a:fld>
            <a:endParaRPr lang="en-US"/>
          </a:p>
        </p:txBody>
      </p:sp>
    </p:spTree>
    <p:extLst>
      <p:ext uri="{BB962C8B-B14F-4D97-AF65-F5344CB8AC3E}">
        <p14:creationId xmlns:p14="http://schemas.microsoft.com/office/powerpoint/2010/main" val="111347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F336AE-AA2B-4A94-833E-71124EEBA7F5}" type="datetimeFigureOut">
              <a:rPr lang="en-US" smtClean="0"/>
              <a:t>12/1/2018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18F6DD-8F2C-470B-B2E4-BC1C6F8015EB}" type="slidenum">
              <a:rPr lang="en-US" smtClean="0"/>
              <a:t>‹#›</a:t>
            </a:fld>
            <a:endParaRPr lang="en-US"/>
          </a:p>
        </p:txBody>
      </p:sp>
    </p:spTree>
    <p:extLst>
      <p:ext uri="{BB962C8B-B14F-4D97-AF65-F5344CB8AC3E}">
        <p14:creationId xmlns:p14="http://schemas.microsoft.com/office/powerpoint/2010/main" val="2425572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F336AE-AA2B-4A94-833E-71124EEBA7F5}" type="datetimeFigureOut">
              <a:rPr lang="en-US" smtClean="0"/>
              <a:t>12/1/2018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18F6DD-8F2C-470B-B2E4-BC1C6F8015EB}" type="slidenum">
              <a:rPr lang="en-US" smtClean="0"/>
              <a:t>‹#›</a:t>
            </a:fld>
            <a:endParaRPr lang="en-US"/>
          </a:p>
        </p:txBody>
      </p:sp>
    </p:spTree>
    <p:extLst>
      <p:ext uri="{BB962C8B-B14F-4D97-AF65-F5344CB8AC3E}">
        <p14:creationId xmlns:p14="http://schemas.microsoft.com/office/powerpoint/2010/main" val="824774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F336AE-AA2B-4A94-833E-71124EEBA7F5}" type="datetimeFigureOut">
              <a:rPr lang="en-US" smtClean="0"/>
              <a:t>12/1/2018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18F6DD-8F2C-470B-B2E4-BC1C6F8015EB}" type="slidenum">
              <a:rPr lang="en-US" smtClean="0"/>
              <a:t>‹#›</a:t>
            </a:fld>
            <a:endParaRPr lang="en-US"/>
          </a:p>
        </p:txBody>
      </p:sp>
    </p:spTree>
    <p:extLst>
      <p:ext uri="{BB962C8B-B14F-4D97-AF65-F5344CB8AC3E}">
        <p14:creationId xmlns:p14="http://schemas.microsoft.com/office/powerpoint/2010/main" val="222943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F336AE-AA2B-4A94-833E-71124EEBA7F5}" type="datetimeFigureOut">
              <a:rPr lang="en-US" smtClean="0"/>
              <a:t>12/1/2018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18F6DD-8F2C-470B-B2E4-BC1C6F8015EB}" type="slidenum">
              <a:rPr lang="en-US" smtClean="0"/>
              <a:t>‹#›</a:t>
            </a:fld>
            <a:endParaRPr lang="en-US"/>
          </a:p>
        </p:txBody>
      </p:sp>
    </p:spTree>
    <p:extLst>
      <p:ext uri="{BB962C8B-B14F-4D97-AF65-F5344CB8AC3E}">
        <p14:creationId xmlns:p14="http://schemas.microsoft.com/office/powerpoint/2010/main" val="3346730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F336AE-AA2B-4A94-833E-71124EEBA7F5}" type="datetimeFigureOut">
              <a:rPr lang="en-US" smtClean="0"/>
              <a:t>12/1/2018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18F6DD-8F2C-470B-B2E4-BC1C6F8015EB}" type="slidenum">
              <a:rPr lang="en-US" smtClean="0"/>
              <a:t>‹#›</a:t>
            </a:fld>
            <a:endParaRPr lang="en-US"/>
          </a:p>
        </p:txBody>
      </p:sp>
    </p:spTree>
    <p:extLst>
      <p:ext uri="{BB962C8B-B14F-4D97-AF65-F5344CB8AC3E}">
        <p14:creationId xmlns:p14="http://schemas.microsoft.com/office/powerpoint/2010/main" val="144528333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1958" y="609600"/>
            <a:ext cx="7772400" cy="765175"/>
          </a:xfrm>
        </p:spPr>
        <p:txBody>
          <a:bodyPr>
            <a:normAutofit/>
          </a:bodyPr>
          <a:lstStyle/>
          <a:p>
            <a:r>
              <a:rPr lang="en-US" sz="3600" dirty="0" smtClean="0">
                <a:solidFill>
                  <a:schemeClr val="bg1">
                    <a:lumMod val="75000"/>
                    <a:lumOff val="25000"/>
                  </a:schemeClr>
                </a:solidFill>
              </a:rPr>
              <a:t>Handout 2 (2-3)</a:t>
            </a:r>
            <a:endParaRPr lang="en-US" sz="3600" dirty="0">
              <a:solidFill>
                <a:schemeClr val="bg1">
                  <a:lumMod val="75000"/>
                  <a:lumOff val="25000"/>
                </a:schemeClr>
              </a:solidFill>
            </a:endParaRPr>
          </a:p>
        </p:txBody>
      </p:sp>
      <p:sp>
        <p:nvSpPr>
          <p:cNvPr id="3" name="Subtitle 2"/>
          <p:cNvSpPr>
            <a:spLocks noGrp="1"/>
          </p:cNvSpPr>
          <p:nvPr>
            <p:ph type="subTitle" idx="1"/>
          </p:nvPr>
        </p:nvSpPr>
        <p:spPr>
          <a:xfrm>
            <a:off x="369058" y="1676400"/>
            <a:ext cx="8458200" cy="4267200"/>
          </a:xfrm>
        </p:spPr>
        <p:txBody>
          <a:bodyPr>
            <a:noAutofit/>
          </a:bodyPr>
          <a:lstStyle/>
          <a:p>
            <a:r>
              <a:rPr lang="en-US" sz="6000" dirty="0" smtClean="0"/>
              <a:t>Plate Tectonics</a:t>
            </a:r>
          </a:p>
          <a:p>
            <a:r>
              <a:rPr lang="en-US" sz="6000" dirty="0" smtClean="0"/>
              <a:t>and Mountains</a:t>
            </a:r>
          </a:p>
          <a:p>
            <a:r>
              <a:rPr lang="en-US" sz="6000" dirty="0" smtClean="0"/>
              <a:t>Earthquakes</a:t>
            </a:r>
          </a:p>
          <a:p>
            <a:r>
              <a:rPr lang="en-US" sz="6000" dirty="0" smtClean="0"/>
              <a:t>and Plate Tectonics</a:t>
            </a:r>
            <a:endParaRPr lang="en-US" sz="6000" dirty="0"/>
          </a:p>
        </p:txBody>
      </p:sp>
    </p:spTree>
    <p:extLst>
      <p:ext uri="{BB962C8B-B14F-4D97-AF65-F5344CB8AC3E}">
        <p14:creationId xmlns:p14="http://schemas.microsoft.com/office/powerpoint/2010/main" val="23601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600" dirty="0" smtClean="0"/>
              <a:t>8. What happens during the collision of two plates whose edges consist </a:t>
            </a:r>
            <a:r>
              <a:rPr lang="en-US" sz="3600" b="1" dirty="0" smtClean="0"/>
              <a:t>of oceanic lithosphere</a:t>
            </a:r>
            <a:r>
              <a:rPr lang="en-US" sz="3600" dirty="0" smtClean="0"/>
              <a:t>?</a:t>
            </a:r>
            <a:endParaRPr lang="en-US" sz="3600" dirty="0"/>
          </a:p>
        </p:txBody>
      </p:sp>
      <p:sp>
        <p:nvSpPr>
          <p:cNvPr id="3" name="Content Placeholder 2"/>
          <p:cNvSpPr>
            <a:spLocks noGrp="1"/>
          </p:cNvSpPr>
          <p:nvPr>
            <p:ph idx="1"/>
          </p:nvPr>
        </p:nvSpPr>
        <p:spPr>
          <a:xfrm>
            <a:off x="1295400" y="1524000"/>
            <a:ext cx="6019800" cy="1066800"/>
          </a:xfrm>
        </p:spPr>
        <p:txBody>
          <a:bodyPr/>
          <a:lstStyle/>
          <a:p>
            <a:r>
              <a:rPr lang="en-US" dirty="0" smtClean="0">
                <a:solidFill>
                  <a:srgbClr val="FFFF00"/>
                </a:solidFill>
              </a:rPr>
              <a:t>The denser plate </a:t>
            </a:r>
            <a:r>
              <a:rPr lang="en-US" dirty="0" err="1" smtClean="0">
                <a:solidFill>
                  <a:srgbClr val="FFFF00"/>
                </a:solidFill>
              </a:rPr>
              <a:t>subducts</a:t>
            </a:r>
            <a:r>
              <a:rPr lang="en-US" dirty="0" smtClean="0">
                <a:solidFill>
                  <a:srgbClr val="FFFF00"/>
                </a:solidFill>
              </a:rPr>
              <a:t> beneath the other oceanic plate.</a:t>
            </a:r>
            <a:endParaRPr lang="en-US" dirty="0">
              <a:solidFill>
                <a:srgbClr val="FFFF00"/>
              </a:solidFill>
            </a:endParaRPr>
          </a:p>
        </p:txBody>
      </p:sp>
      <p:pic>
        <p:nvPicPr>
          <p:cNvPr id="4" name="Picture 5" descr="oceanic-oceanic-convergence"/>
          <p:cNvPicPr>
            <a:picLocks noChangeAspect="1" noChangeArrowheads="1"/>
          </p:cNvPicPr>
          <p:nvPr/>
        </p:nvPicPr>
        <p:blipFill rotWithShape="1">
          <a:blip r:embed="rId2">
            <a:extLst>
              <a:ext uri="{28A0092B-C50C-407E-A947-70E740481C1C}">
                <a14:useLocalDpi xmlns:a14="http://schemas.microsoft.com/office/drawing/2010/main" val="0"/>
              </a:ext>
            </a:extLst>
          </a:blip>
          <a:srcRect b="9259"/>
          <a:stretch/>
        </p:blipFill>
        <p:spPr bwMode="auto">
          <a:xfrm>
            <a:off x="1001522" y="2703986"/>
            <a:ext cx="7140955" cy="3733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210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9. When the </a:t>
            </a:r>
            <a:r>
              <a:rPr lang="en-US" b="1" dirty="0" smtClean="0"/>
              <a:t>denser oceanic plate </a:t>
            </a:r>
            <a:r>
              <a:rPr lang="en-US" b="1" dirty="0" err="1" smtClean="0"/>
              <a:t>subducts</a:t>
            </a:r>
            <a:r>
              <a:rPr lang="en-US" dirty="0" smtClean="0"/>
              <a:t>, what happens?</a:t>
            </a:r>
            <a:endParaRPr lang="en-US" dirty="0"/>
          </a:p>
        </p:txBody>
      </p:sp>
      <p:sp>
        <p:nvSpPr>
          <p:cNvPr id="3" name="Content Placeholder 2"/>
          <p:cNvSpPr>
            <a:spLocks noGrp="1"/>
          </p:cNvSpPr>
          <p:nvPr>
            <p:ph idx="1"/>
          </p:nvPr>
        </p:nvSpPr>
        <p:spPr>
          <a:xfrm>
            <a:off x="457200" y="1431694"/>
            <a:ext cx="8458200" cy="2535480"/>
          </a:xfrm>
        </p:spPr>
        <p:txBody>
          <a:bodyPr/>
          <a:lstStyle/>
          <a:p>
            <a:r>
              <a:rPr lang="en-US" dirty="0" smtClean="0">
                <a:solidFill>
                  <a:srgbClr val="FFFF00"/>
                </a:solidFill>
              </a:rPr>
              <a:t>Fluids from the </a:t>
            </a:r>
            <a:r>
              <a:rPr lang="en-US" dirty="0" err="1" smtClean="0">
                <a:solidFill>
                  <a:srgbClr val="FFFF00"/>
                </a:solidFill>
              </a:rPr>
              <a:t>subducting</a:t>
            </a:r>
            <a:r>
              <a:rPr lang="en-US" dirty="0" smtClean="0">
                <a:solidFill>
                  <a:srgbClr val="FFFF00"/>
                </a:solidFill>
              </a:rPr>
              <a:t> lithosphere cause partial melting of the overlying mantle and crust, resulting in magma breaking through the oceanic lithosphere. An arc of volcanic mountains is formed on the ocean floor.</a:t>
            </a:r>
            <a:endParaRPr lang="en-US" dirty="0">
              <a:solidFill>
                <a:srgbClr val="FFFF00"/>
              </a:solidFill>
            </a:endParaRPr>
          </a:p>
        </p:txBody>
      </p:sp>
      <p:pic>
        <p:nvPicPr>
          <p:cNvPr id="4" name="Picture 5" descr="oceanic-oceanic-convergence"/>
          <p:cNvPicPr>
            <a:picLocks noChangeAspect="1" noChangeArrowheads="1"/>
          </p:cNvPicPr>
          <p:nvPr/>
        </p:nvPicPr>
        <p:blipFill rotWithShape="1">
          <a:blip r:embed="rId2">
            <a:extLst>
              <a:ext uri="{28A0092B-C50C-407E-A947-70E740481C1C}">
                <a14:useLocalDpi xmlns:a14="http://schemas.microsoft.com/office/drawing/2010/main" val="0"/>
              </a:ext>
            </a:extLst>
          </a:blip>
          <a:srcRect b="8398"/>
          <a:stretch/>
        </p:blipFill>
        <p:spPr bwMode="auto">
          <a:xfrm>
            <a:off x="134710" y="190500"/>
            <a:ext cx="8874580" cy="6477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508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468562"/>
          </a:xfrm>
        </p:spPr>
        <p:txBody>
          <a:bodyPr>
            <a:noAutofit/>
          </a:bodyPr>
          <a:lstStyle/>
          <a:p>
            <a:pPr algn="l"/>
            <a:r>
              <a:rPr lang="en-US" sz="2800" dirty="0" smtClean="0"/>
              <a:t>10. Why did the subduction of the oceanic lithosphere of the Indian plate stop when the continental lithosphere of India collided with the continental lithosphere of Eurasia, and what happened to the Himalayas?</a:t>
            </a:r>
            <a:br>
              <a:rPr lang="en-US" sz="2800" dirty="0" smtClean="0"/>
            </a:br>
            <a:endParaRPr lang="en-US" sz="2800" dirty="0"/>
          </a:p>
        </p:txBody>
      </p:sp>
      <p:sp>
        <p:nvSpPr>
          <p:cNvPr id="3" name="Content Placeholder 2"/>
          <p:cNvSpPr>
            <a:spLocks noGrp="1"/>
          </p:cNvSpPr>
          <p:nvPr>
            <p:ph idx="1"/>
          </p:nvPr>
        </p:nvSpPr>
        <p:spPr>
          <a:xfrm>
            <a:off x="838200" y="2295229"/>
            <a:ext cx="7467600" cy="1752600"/>
          </a:xfrm>
        </p:spPr>
        <p:txBody>
          <a:bodyPr/>
          <a:lstStyle/>
          <a:p>
            <a:r>
              <a:rPr lang="en-US" dirty="0" smtClean="0">
                <a:solidFill>
                  <a:srgbClr val="FFFF00"/>
                </a:solidFill>
              </a:rPr>
              <a:t>The two continents had equally dense continental lithosphere. The deformation from the collision uplifted the Himalayas.</a:t>
            </a:r>
            <a:endParaRPr lang="en-US" dirty="0">
              <a:solidFill>
                <a:srgbClr val="FFFF00"/>
              </a:solidFill>
            </a:endParaRPr>
          </a:p>
        </p:txBody>
      </p:sp>
      <p:pic>
        <p:nvPicPr>
          <p:cNvPr id="1026" name="Picture 2" descr="Image result for himalaya upli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437" y="179549"/>
            <a:ext cx="8335127" cy="64989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39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11. Why are the Himalayas still growing taller?</a:t>
            </a:r>
            <a:endParaRPr lang="en-US" dirty="0"/>
          </a:p>
        </p:txBody>
      </p:sp>
      <p:sp>
        <p:nvSpPr>
          <p:cNvPr id="3" name="Content Placeholder 2"/>
          <p:cNvSpPr>
            <a:spLocks noGrp="1"/>
          </p:cNvSpPr>
          <p:nvPr>
            <p:ph idx="1"/>
          </p:nvPr>
        </p:nvSpPr>
        <p:spPr>
          <a:xfrm>
            <a:off x="1600200" y="1524000"/>
            <a:ext cx="5410200" cy="914400"/>
          </a:xfrm>
        </p:spPr>
        <p:txBody>
          <a:bodyPr/>
          <a:lstStyle/>
          <a:p>
            <a:r>
              <a:rPr lang="en-US" dirty="0" smtClean="0">
                <a:solidFill>
                  <a:srgbClr val="FFFF00"/>
                </a:solidFill>
              </a:rPr>
              <a:t>The plates are still colliding.</a:t>
            </a:r>
            <a:endParaRPr lang="en-US" dirty="0">
              <a:solidFill>
                <a:srgbClr val="FFFF00"/>
              </a:solidFill>
            </a:endParaRPr>
          </a:p>
        </p:txBody>
      </p:sp>
      <p:pic>
        <p:nvPicPr>
          <p:cNvPr id="2050" name="Picture 2" descr="Image result for himalaya upli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209800"/>
            <a:ext cx="6781800" cy="44419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00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12. Geologists think that earthquakes are caused by</a:t>
            </a:r>
            <a:endParaRPr lang="en-US" dirty="0"/>
          </a:p>
        </p:txBody>
      </p:sp>
      <p:sp>
        <p:nvSpPr>
          <p:cNvPr id="3" name="Content Placeholder 2"/>
          <p:cNvSpPr>
            <a:spLocks noGrp="1"/>
          </p:cNvSpPr>
          <p:nvPr>
            <p:ph idx="1"/>
          </p:nvPr>
        </p:nvSpPr>
        <p:spPr>
          <a:xfrm>
            <a:off x="2209800" y="1448345"/>
            <a:ext cx="3962400" cy="914400"/>
          </a:xfrm>
        </p:spPr>
        <p:txBody>
          <a:bodyPr/>
          <a:lstStyle/>
          <a:p>
            <a:r>
              <a:rPr lang="en-US" dirty="0" smtClean="0">
                <a:solidFill>
                  <a:srgbClr val="FFFF00"/>
                </a:solidFill>
              </a:rPr>
              <a:t>B. elastic rebound.</a:t>
            </a:r>
            <a:endParaRPr lang="en-US" dirty="0">
              <a:solidFill>
                <a:srgbClr val="FFFF00"/>
              </a:solidFill>
            </a:endParaRPr>
          </a:p>
        </p:txBody>
      </p:sp>
      <p:pic>
        <p:nvPicPr>
          <p:cNvPr id="1026" name="Picture 2" descr="http://www.uwgb.edu/dutchs/Graphics-Geol/Animations/ERebound.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057400"/>
            <a:ext cx="6781800" cy="4572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02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600" dirty="0" smtClean="0"/>
              <a:t>13. The </a:t>
            </a:r>
            <a:r>
              <a:rPr lang="en-US" sz="3600" b="1" dirty="0" smtClean="0"/>
              <a:t>sudden return </a:t>
            </a:r>
            <a:r>
              <a:rPr lang="en-US" sz="3600" dirty="0" smtClean="0"/>
              <a:t>of elastically deformed rock to its </a:t>
            </a:r>
            <a:r>
              <a:rPr lang="en-US" sz="3600" dirty="0" err="1" smtClean="0"/>
              <a:t>undeformed</a:t>
            </a:r>
            <a:r>
              <a:rPr lang="en-US" sz="3600" dirty="0" smtClean="0"/>
              <a:t> shape is called</a:t>
            </a:r>
            <a:endParaRPr lang="en-US" sz="3600" dirty="0"/>
          </a:p>
        </p:txBody>
      </p:sp>
      <p:sp>
        <p:nvSpPr>
          <p:cNvPr id="3" name="Content Placeholder 2"/>
          <p:cNvSpPr>
            <a:spLocks noGrp="1"/>
          </p:cNvSpPr>
          <p:nvPr>
            <p:ph idx="1"/>
          </p:nvPr>
        </p:nvSpPr>
        <p:spPr>
          <a:xfrm>
            <a:off x="2514600" y="1386931"/>
            <a:ext cx="3733800" cy="838200"/>
          </a:xfrm>
        </p:spPr>
        <p:txBody>
          <a:bodyPr/>
          <a:lstStyle/>
          <a:p>
            <a:r>
              <a:rPr lang="en-US" dirty="0" smtClean="0">
                <a:solidFill>
                  <a:srgbClr val="FFFF00"/>
                </a:solidFill>
              </a:rPr>
              <a:t>A. elastic rebound.</a:t>
            </a:r>
            <a:endParaRPr lang="en-US" dirty="0">
              <a:solidFill>
                <a:srgbClr val="FFFF00"/>
              </a:solidFill>
            </a:endParaRPr>
          </a:p>
        </p:txBody>
      </p:sp>
      <p:pic>
        <p:nvPicPr>
          <p:cNvPr id="6" name="Picture 2" descr="http://www.uwgb.edu/dutchs/Graphics-Geol/Animations/ERebound.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057400"/>
            <a:ext cx="6781800" cy="4572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79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600" dirty="0" smtClean="0"/>
              <a:t>14. The location within Earth along a fault where the first motion of an earthquake occurs is called the</a:t>
            </a:r>
            <a:endParaRPr lang="en-US" sz="3600" dirty="0"/>
          </a:p>
        </p:txBody>
      </p:sp>
      <p:sp>
        <p:nvSpPr>
          <p:cNvPr id="3" name="Content Placeholder 2"/>
          <p:cNvSpPr>
            <a:spLocks noGrp="1"/>
          </p:cNvSpPr>
          <p:nvPr>
            <p:ph idx="1"/>
          </p:nvPr>
        </p:nvSpPr>
        <p:spPr>
          <a:xfrm>
            <a:off x="4343400" y="1446071"/>
            <a:ext cx="2362200" cy="762000"/>
          </a:xfrm>
        </p:spPr>
        <p:txBody>
          <a:bodyPr/>
          <a:lstStyle/>
          <a:p>
            <a:r>
              <a:rPr lang="en-US" dirty="0" smtClean="0">
                <a:solidFill>
                  <a:srgbClr val="FFFF00"/>
                </a:solidFill>
              </a:rPr>
              <a:t>C. focus.</a:t>
            </a:r>
            <a:endParaRPr lang="en-US" dirty="0">
              <a:solidFill>
                <a:srgbClr val="FFFF00"/>
              </a:solidFill>
            </a:endParaRPr>
          </a:p>
        </p:txBody>
      </p:sp>
      <p:pic>
        <p:nvPicPr>
          <p:cNvPr id="4" name="Picture 4"/>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0707" y="1827071"/>
            <a:ext cx="9144001" cy="4743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503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15. Define </a:t>
            </a:r>
            <a:r>
              <a:rPr lang="en-US" b="1" dirty="0" smtClean="0"/>
              <a:t>epicenter</a:t>
            </a:r>
            <a:r>
              <a:rPr lang="en-US" dirty="0" smtClean="0"/>
              <a:t>.</a:t>
            </a:r>
            <a:endParaRPr lang="en-US" dirty="0"/>
          </a:p>
        </p:txBody>
      </p:sp>
      <p:sp>
        <p:nvSpPr>
          <p:cNvPr id="3" name="Content Placeholder 2"/>
          <p:cNvSpPr>
            <a:spLocks noGrp="1"/>
          </p:cNvSpPr>
          <p:nvPr>
            <p:ph idx="1"/>
          </p:nvPr>
        </p:nvSpPr>
        <p:spPr>
          <a:xfrm>
            <a:off x="457200" y="1295400"/>
            <a:ext cx="8229600" cy="4830763"/>
          </a:xfrm>
        </p:spPr>
        <p:txBody>
          <a:bodyPr/>
          <a:lstStyle/>
          <a:p>
            <a:r>
              <a:rPr lang="en-US" dirty="0" smtClean="0">
                <a:solidFill>
                  <a:srgbClr val="FFFF00"/>
                </a:solidFill>
              </a:rPr>
              <a:t>The point on Earth’s surface directly above an earthquake’s focus.</a:t>
            </a:r>
            <a:endParaRPr lang="en-US" dirty="0">
              <a:solidFill>
                <a:srgbClr val="FFFF00"/>
              </a:solidFill>
            </a:endParaRPr>
          </a:p>
        </p:txBody>
      </p:sp>
      <p:pic>
        <p:nvPicPr>
          <p:cNvPr id="6" name="Picture 4"/>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0" y="2114020"/>
            <a:ext cx="9144001" cy="4743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588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600" dirty="0" smtClean="0"/>
              <a:t>16. Why do earthquakes that usually cause the most damage have shallow foci?</a:t>
            </a:r>
            <a:endParaRPr lang="en-US" sz="3600" dirty="0"/>
          </a:p>
        </p:txBody>
      </p:sp>
      <p:sp>
        <p:nvSpPr>
          <p:cNvPr id="3" name="Content Placeholder 2"/>
          <p:cNvSpPr>
            <a:spLocks noGrp="1"/>
          </p:cNvSpPr>
          <p:nvPr>
            <p:ph idx="1"/>
          </p:nvPr>
        </p:nvSpPr>
        <p:spPr>
          <a:xfrm>
            <a:off x="466299" y="1550988"/>
            <a:ext cx="8305800" cy="1681389"/>
          </a:xfrm>
        </p:spPr>
        <p:txBody>
          <a:bodyPr/>
          <a:lstStyle/>
          <a:p>
            <a:r>
              <a:rPr lang="en-US" dirty="0" smtClean="0">
                <a:solidFill>
                  <a:srgbClr val="FFFF00"/>
                </a:solidFill>
              </a:rPr>
              <a:t>By the time vibrations from an earthquake that has a deep focus reach the surface, much of their energy has dissipated.</a:t>
            </a:r>
            <a:endParaRPr lang="en-US" dirty="0">
              <a:solidFill>
                <a:srgbClr val="FFFF00"/>
              </a:solidFill>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232377"/>
            <a:ext cx="7467600" cy="32625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14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152400"/>
            <a:ext cx="8229600" cy="1143000"/>
          </a:xfrm>
        </p:spPr>
        <p:txBody>
          <a:bodyPr>
            <a:noAutofit/>
          </a:bodyPr>
          <a:lstStyle/>
          <a:p>
            <a:r>
              <a:rPr lang="en-US" sz="3600" dirty="0" smtClean="0"/>
              <a:t>Deep Earthquakes vs. Shallow Earthquakes</a:t>
            </a:r>
            <a:endParaRPr lang="en-US" sz="3600" dirty="0"/>
          </a:p>
        </p:txBody>
      </p:sp>
      <p:pic>
        <p:nvPicPr>
          <p:cNvPr id="2" name="Deep vs Shallow Earthquake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 y="1447800"/>
            <a:ext cx="8534400" cy="4800600"/>
          </a:xfrm>
          <a:prstGeom prst="rect">
            <a:avLst/>
          </a:prstGeom>
          <a:ln>
            <a:noFill/>
          </a:ln>
          <a:effectLst>
            <a:softEdge rad="112500"/>
          </a:effectLst>
        </p:spPr>
      </p:pic>
    </p:spTree>
    <p:extLst>
      <p:ext uri="{BB962C8B-B14F-4D97-AF65-F5344CB8AC3E}">
        <p14:creationId xmlns:p14="http://schemas.microsoft.com/office/powerpoint/2010/main" val="365319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2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742950" indent="-742950" algn="l">
              <a:buFont typeface="+mj-lt"/>
              <a:buAutoNum type="arabicPeriod"/>
            </a:pPr>
            <a:r>
              <a:rPr lang="en-US" dirty="0" smtClean="0"/>
              <a:t>The </a:t>
            </a:r>
            <a:r>
              <a:rPr lang="en-US" b="1" dirty="0" smtClean="0"/>
              <a:t>major mountain belts </a:t>
            </a:r>
            <a:r>
              <a:rPr lang="en-US" dirty="0" smtClean="0"/>
              <a:t>are located along:</a:t>
            </a:r>
            <a:endParaRPr lang="en-US" dirty="0"/>
          </a:p>
        </p:txBody>
      </p:sp>
      <p:sp>
        <p:nvSpPr>
          <p:cNvPr id="3" name="Content Placeholder 2"/>
          <p:cNvSpPr>
            <a:spLocks noGrp="1"/>
          </p:cNvSpPr>
          <p:nvPr>
            <p:ph idx="1"/>
          </p:nvPr>
        </p:nvSpPr>
        <p:spPr/>
        <p:txBody>
          <a:bodyPr/>
          <a:lstStyle/>
          <a:p>
            <a:r>
              <a:rPr lang="en-US" dirty="0" smtClean="0">
                <a:solidFill>
                  <a:srgbClr val="FFFF00"/>
                </a:solidFill>
              </a:rPr>
              <a:t>B. convergent plate boundaries.</a:t>
            </a:r>
            <a:endParaRPr lang="en-US" dirty="0">
              <a:solidFill>
                <a:srgbClr val="FFFF00"/>
              </a:solidFill>
            </a:endParaRPr>
          </a:p>
        </p:txBody>
      </p:sp>
      <p:pic>
        <p:nvPicPr>
          <p:cNvPr id="4" name="Picture 3" descr="Convergent Boundary"/>
          <p:cNvPicPr>
            <a:picLocks noChangeAspect="1" noChangeArrowheads="1"/>
          </p:cNvPicPr>
          <p:nvPr/>
        </p:nvPicPr>
        <p:blipFill rotWithShape="1">
          <a:blip r:embed="rId2">
            <a:extLst>
              <a:ext uri="{28A0092B-C50C-407E-A947-70E740481C1C}">
                <a14:useLocalDpi xmlns:a14="http://schemas.microsoft.com/office/drawing/2010/main" val="0"/>
              </a:ext>
            </a:extLst>
          </a:blip>
          <a:srcRect b="8681"/>
          <a:stretch/>
        </p:blipFill>
        <p:spPr bwMode="auto">
          <a:xfrm>
            <a:off x="1714500" y="2438400"/>
            <a:ext cx="5715000" cy="349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199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600" dirty="0" smtClean="0"/>
              <a:t>17. When rocks along a fault slip into new positions, they release energy in the form of vibrations called</a:t>
            </a:r>
            <a:endParaRPr lang="en-US" sz="3600" dirty="0"/>
          </a:p>
        </p:txBody>
      </p:sp>
      <p:sp>
        <p:nvSpPr>
          <p:cNvPr id="3" name="Content Placeholder 2"/>
          <p:cNvSpPr>
            <a:spLocks noGrp="1"/>
          </p:cNvSpPr>
          <p:nvPr>
            <p:ph idx="1"/>
          </p:nvPr>
        </p:nvSpPr>
        <p:spPr>
          <a:xfrm>
            <a:off x="4396735" y="1417638"/>
            <a:ext cx="3810000" cy="914400"/>
          </a:xfrm>
        </p:spPr>
        <p:txBody>
          <a:bodyPr/>
          <a:lstStyle/>
          <a:p>
            <a:r>
              <a:rPr lang="en-US" dirty="0" smtClean="0">
                <a:solidFill>
                  <a:srgbClr val="FFFF00"/>
                </a:solidFill>
              </a:rPr>
              <a:t>C. seismic waves.</a:t>
            </a:r>
            <a:endParaRPr lang="en-US" dirty="0">
              <a:solidFill>
                <a:srgbClr val="FFFF00"/>
              </a:solidFill>
            </a:endParaRPr>
          </a:p>
        </p:txBody>
      </p:sp>
      <p:pic>
        <p:nvPicPr>
          <p:cNvPr id="3074" name="Picture 2" descr="Image result for seismic waves"/>
          <p:cNvPicPr>
            <a:picLocks noChangeAspect="1" noChangeArrowheads="1"/>
          </p:cNvPicPr>
          <p:nvPr/>
        </p:nvPicPr>
        <p:blipFill rotWithShape="1">
          <a:blip r:embed="rId2">
            <a:extLst>
              <a:ext uri="{28A0092B-C50C-407E-A947-70E740481C1C}">
                <a14:useLocalDpi xmlns:a14="http://schemas.microsoft.com/office/drawing/2010/main" val="0"/>
              </a:ext>
            </a:extLst>
          </a:blip>
          <a:srcRect t="16481" b="18894"/>
          <a:stretch/>
        </p:blipFill>
        <p:spPr bwMode="auto">
          <a:xfrm>
            <a:off x="609600" y="2133600"/>
            <a:ext cx="7932870" cy="42211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88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809" y="304801"/>
            <a:ext cx="8229600" cy="1143000"/>
          </a:xfrm>
        </p:spPr>
        <p:txBody>
          <a:bodyPr>
            <a:normAutofit fontScale="90000"/>
          </a:bodyPr>
          <a:lstStyle/>
          <a:p>
            <a:pPr algn="l"/>
            <a:r>
              <a:rPr lang="en-US" dirty="0" smtClean="0"/>
              <a:t>18. Where do seismic waves travel?</a:t>
            </a:r>
            <a:endParaRPr lang="en-US" dirty="0"/>
          </a:p>
        </p:txBody>
      </p:sp>
      <p:sp>
        <p:nvSpPr>
          <p:cNvPr id="3" name="Content Placeholder 2"/>
          <p:cNvSpPr>
            <a:spLocks noGrp="1"/>
          </p:cNvSpPr>
          <p:nvPr>
            <p:ph idx="1"/>
          </p:nvPr>
        </p:nvSpPr>
        <p:spPr>
          <a:xfrm>
            <a:off x="990600" y="1143000"/>
            <a:ext cx="6934200" cy="1143000"/>
          </a:xfrm>
        </p:spPr>
        <p:txBody>
          <a:bodyPr/>
          <a:lstStyle/>
          <a:p>
            <a:r>
              <a:rPr lang="en-US" dirty="0" smtClean="0">
                <a:solidFill>
                  <a:srgbClr val="FFFF00"/>
                </a:solidFill>
              </a:rPr>
              <a:t>A. outward in all directions from the focus through the surrounding rock</a:t>
            </a:r>
            <a:endParaRPr lang="en-US" dirty="0">
              <a:solidFill>
                <a:srgbClr val="FFFF00"/>
              </a:solidFill>
            </a:endParaRPr>
          </a:p>
        </p:txBody>
      </p:sp>
      <p:pic>
        <p:nvPicPr>
          <p:cNvPr id="3074" name="Picture 2" descr="http://lh5.ggpht.com/_PR8ZKUe4Yc0/S3lYfRXm6WI/AAAAAAAALKQ/dRHWBhpg3Bs/clip_image010%5B2%5D.gif?imgmax=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1171" y="2286000"/>
            <a:ext cx="6084876" cy="42640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13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19. How do surface waves form?</a:t>
            </a:r>
            <a:endParaRPr lang="en-US" dirty="0"/>
          </a:p>
        </p:txBody>
      </p:sp>
      <p:sp>
        <p:nvSpPr>
          <p:cNvPr id="3" name="Content Placeholder 2"/>
          <p:cNvSpPr>
            <a:spLocks noGrp="1"/>
          </p:cNvSpPr>
          <p:nvPr>
            <p:ph idx="1"/>
          </p:nvPr>
        </p:nvSpPr>
        <p:spPr>
          <a:xfrm>
            <a:off x="533400" y="1219200"/>
            <a:ext cx="8229600" cy="1524000"/>
          </a:xfrm>
        </p:spPr>
        <p:txBody>
          <a:bodyPr>
            <a:normAutofit lnSpcReduction="10000"/>
          </a:bodyPr>
          <a:lstStyle/>
          <a:p>
            <a:r>
              <a:rPr lang="en-US" dirty="0" smtClean="0">
                <a:solidFill>
                  <a:srgbClr val="FFFF00"/>
                </a:solidFill>
              </a:rPr>
              <a:t>From motion along a shallow fault or from the conversion of energy when P waves and S waves reach Earth’s surface.</a:t>
            </a:r>
            <a:endParaRPr lang="en-US" dirty="0">
              <a:solidFill>
                <a:srgbClr val="FFFF00"/>
              </a:solidFill>
            </a:endParaRPr>
          </a:p>
        </p:txBody>
      </p:sp>
      <p:pic>
        <p:nvPicPr>
          <p:cNvPr id="4100" name="Picture 4" descr="Related imag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650793"/>
            <a:ext cx="5562600" cy="41719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00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Matching 20-23</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43569486"/>
              </p:ext>
            </p:extLst>
          </p:nvPr>
        </p:nvGraphicFramePr>
        <p:xfrm>
          <a:off x="304800" y="1295397"/>
          <a:ext cx="7891898" cy="3810003"/>
        </p:xfrm>
        <a:graphic>
          <a:graphicData uri="http://schemas.openxmlformats.org/drawingml/2006/table">
            <a:tbl>
              <a:tblPr firstRow="1" firstCol="1" lastRow="1" lastCol="1" bandRow="1" bandCol="1"/>
              <a:tblGrid>
                <a:gridCol w="2743200"/>
                <a:gridCol w="685800"/>
                <a:gridCol w="533400"/>
                <a:gridCol w="3929498"/>
              </a:tblGrid>
              <a:tr h="1295403">
                <a:tc>
                  <a:txBody>
                    <a:bodyPr/>
                    <a:lstStyle/>
                    <a:p>
                      <a:pPr marL="0" marR="0">
                        <a:spcBef>
                          <a:spcPts val="0"/>
                        </a:spcBef>
                        <a:spcAft>
                          <a:spcPts val="0"/>
                        </a:spcAft>
                      </a:pPr>
                      <a:r>
                        <a:rPr lang="en-US" sz="2000" b="1" dirty="0">
                          <a:effectLst/>
                          <a:latin typeface="Arial"/>
                          <a:ea typeface="Times New Roman"/>
                        </a:rPr>
                        <a:t>20. </a:t>
                      </a:r>
                      <a:r>
                        <a:rPr lang="en-US" sz="2000" dirty="0">
                          <a:effectLst/>
                          <a:latin typeface="Arial"/>
                          <a:ea typeface="Times New Roman"/>
                        </a:rPr>
                        <a:t>tectonic plate boundaries</a:t>
                      </a:r>
                      <a:endParaRPr lang="en-US" sz="2400" dirty="0">
                        <a:effectLst/>
                        <a:latin typeface="Times New Roman"/>
                        <a:ea typeface="Times New Roman"/>
                      </a:endParaRPr>
                    </a:p>
                  </a:txBody>
                  <a:tcPr marL="68580" marR="68580" marT="0" marB="0">
                    <a:lnL>
                      <a:noFill/>
                    </a:lnL>
                    <a:lnR>
                      <a:noFill/>
                    </a:lnR>
                    <a:lnT>
                      <a:noFill/>
                    </a:lnT>
                    <a:lnB>
                      <a:noFill/>
                    </a:lnB>
                  </a:tcPr>
                </a:tc>
                <a:tc>
                  <a:txBody>
                    <a:bodyPr/>
                    <a:lstStyle/>
                    <a:p>
                      <a:pPr marL="0" marR="0">
                        <a:spcBef>
                          <a:spcPts val="0"/>
                        </a:spcBef>
                        <a:spcAft>
                          <a:spcPts val="0"/>
                        </a:spcAft>
                      </a:pPr>
                      <a:endParaRPr lang="en-US" sz="2400" dirty="0">
                        <a:effectLst/>
                        <a:latin typeface="Times New Roman"/>
                        <a:ea typeface="Times New Roman"/>
                      </a:endParaRPr>
                    </a:p>
                  </a:txBody>
                  <a:tcPr marL="68580" marR="68580" marT="0" marB="0">
                    <a:lnL>
                      <a:noFill/>
                    </a:lnL>
                    <a:lnR>
                      <a:noFill/>
                    </a:lnR>
                    <a:lnT>
                      <a:noFill/>
                    </a:lnT>
                    <a:lnB>
                      <a:noFill/>
                    </a:lnB>
                  </a:tcPr>
                </a:tc>
                <a:tc>
                  <a:txBody>
                    <a:bodyPr/>
                    <a:lstStyle/>
                    <a:p>
                      <a:pPr marL="0" marR="0">
                        <a:spcBef>
                          <a:spcPts val="0"/>
                        </a:spcBef>
                        <a:spcAft>
                          <a:spcPts val="0"/>
                        </a:spcAft>
                      </a:pPr>
                      <a:r>
                        <a:rPr lang="en-US" sz="2000" b="1">
                          <a:effectLst/>
                          <a:latin typeface="Arial"/>
                          <a:ea typeface="Times New Roman"/>
                        </a:rPr>
                        <a:t>a.</a:t>
                      </a:r>
                      <a:endParaRPr lang="en-US" sz="2400">
                        <a:effectLst/>
                        <a:latin typeface="Times New Roman"/>
                        <a:ea typeface="Times New Roman"/>
                      </a:endParaRPr>
                    </a:p>
                  </a:txBody>
                  <a:tcPr marL="68580" marR="68580" marT="0" marB="0">
                    <a:lnL>
                      <a:noFill/>
                    </a:lnL>
                    <a:lnR>
                      <a:noFill/>
                    </a:lnR>
                    <a:lnT>
                      <a:noFill/>
                    </a:lnT>
                    <a:lnB>
                      <a:noFill/>
                    </a:lnB>
                  </a:tcPr>
                </a:tc>
                <a:tc>
                  <a:txBody>
                    <a:bodyPr/>
                    <a:lstStyle/>
                    <a:p>
                      <a:pPr marL="0" marR="0">
                        <a:spcBef>
                          <a:spcPts val="0"/>
                        </a:spcBef>
                        <a:spcAft>
                          <a:spcPts val="0"/>
                        </a:spcAft>
                      </a:pPr>
                      <a:r>
                        <a:rPr lang="en-US" sz="2000" dirty="0">
                          <a:effectLst/>
                          <a:latin typeface="Arial"/>
                          <a:ea typeface="Times New Roman"/>
                        </a:rPr>
                        <a:t>a point at which two continental plates converge, diverge, or move horizontally in opposite directions</a:t>
                      </a:r>
                      <a:endParaRPr lang="en-US" sz="2400" dirty="0">
                        <a:effectLst/>
                        <a:latin typeface="Times New Roman"/>
                        <a:ea typeface="Times New Roman"/>
                      </a:endParaRPr>
                    </a:p>
                  </a:txBody>
                  <a:tcPr marL="68580" marR="68580" marT="0" marB="0">
                    <a:lnL>
                      <a:noFill/>
                    </a:lnL>
                    <a:lnR>
                      <a:noFill/>
                    </a:lnR>
                    <a:lnT>
                      <a:noFill/>
                    </a:lnT>
                    <a:lnB>
                      <a:noFill/>
                    </a:lnB>
                  </a:tcPr>
                </a:tc>
              </a:tr>
              <a:tr h="889001">
                <a:tc>
                  <a:txBody>
                    <a:bodyPr/>
                    <a:lstStyle/>
                    <a:p>
                      <a:pPr marL="0" marR="0">
                        <a:spcBef>
                          <a:spcPts val="0"/>
                        </a:spcBef>
                        <a:spcAft>
                          <a:spcPts val="0"/>
                        </a:spcAft>
                      </a:pPr>
                      <a:r>
                        <a:rPr lang="en-US" sz="2000" b="1">
                          <a:effectLst/>
                          <a:latin typeface="Arial"/>
                          <a:ea typeface="Times New Roman"/>
                        </a:rPr>
                        <a:t>21. </a:t>
                      </a:r>
                      <a:r>
                        <a:rPr lang="en-US" sz="2000">
                          <a:effectLst/>
                          <a:latin typeface="Arial"/>
                          <a:ea typeface="Times New Roman"/>
                        </a:rPr>
                        <a:t>convergent plate boundaries</a:t>
                      </a:r>
                      <a:endParaRPr lang="en-US" sz="2400">
                        <a:effectLst/>
                        <a:latin typeface="Times New Roman"/>
                        <a:ea typeface="Times New Roman"/>
                      </a:endParaRPr>
                    </a:p>
                  </a:txBody>
                  <a:tcPr marL="68580" marR="68580" marT="0" marB="0">
                    <a:lnL>
                      <a:noFill/>
                    </a:lnL>
                    <a:lnR>
                      <a:noFill/>
                    </a:lnR>
                    <a:lnT>
                      <a:noFill/>
                    </a:lnT>
                    <a:lnB>
                      <a:noFill/>
                    </a:lnB>
                  </a:tcPr>
                </a:tc>
                <a:tc>
                  <a:txBody>
                    <a:bodyPr/>
                    <a:lstStyle/>
                    <a:p>
                      <a:pPr marL="0" marR="0">
                        <a:spcBef>
                          <a:spcPts val="0"/>
                        </a:spcBef>
                        <a:spcAft>
                          <a:spcPts val="0"/>
                        </a:spcAft>
                      </a:pPr>
                      <a:endParaRPr lang="en-US" sz="2400">
                        <a:effectLst/>
                        <a:latin typeface="Times New Roman"/>
                        <a:ea typeface="Times New Roman"/>
                      </a:endParaRPr>
                    </a:p>
                  </a:txBody>
                  <a:tcPr marL="68580" marR="68580" marT="0" marB="0">
                    <a:lnL>
                      <a:noFill/>
                    </a:lnL>
                    <a:lnR>
                      <a:noFill/>
                    </a:lnR>
                    <a:lnT>
                      <a:noFill/>
                    </a:lnT>
                    <a:lnB>
                      <a:noFill/>
                    </a:lnB>
                  </a:tcPr>
                </a:tc>
                <a:tc>
                  <a:txBody>
                    <a:bodyPr/>
                    <a:lstStyle/>
                    <a:p>
                      <a:pPr marL="0" marR="0">
                        <a:spcBef>
                          <a:spcPts val="0"/>
                        </a:spcBef>
                        <a:spcAft>
                          <a:spcPts val="0"/>
                        </a:spcAft>
                      </a:pPr>
                      <a:r>
                        <a:rPr lang="en-US" sz="2000" b="1" dirty="0">
                          <a:effectLst/>
                          <a:latin typeface="Arial"/>
                          <a:ea typeface="Times New Roman"/>
                        </a:rPr>
                        <a:t>b.</a:t>
                      </a:r>
                      <a:endParaRPr lang="en-US" sz="2400" dirty="0">
                        <a:effectLst/>
                        <a:latin typeface="Times New Roman"/>
                        <a:ea typeface="Times New Roman"/>
                      </a:endParaRPr>
                    </a:p>
                  </a:txBody>
                  <a:tcPr marL="68580" marR="68580" marT="0" marB="0">
                    <a:lnL>
                      <a:noFill/>
                    </a:lnL>
                    <a:lnR>
                      <a:noFill/>
                    </a:lnR>
                    <a:lnT>
                      <a:noFill/>
                    </a:lnT>
                    <a:lnB>
                      <a:noFill/>
                    </a:lnB>
                  </a:tcPr>
                </a:tc>
                <a:tc>
                  <a:txBody>
                    <a:bodyPr/>
                    <a:lstStyle/>
                    <a:p>
                      <a:pPr marL="0" marR="0">
                        <a:spcBef>
                          <a:spcPts val="0"/>
                        </a:spcBef>
                        <a:spcAft>
                          <a:spcPts val="0"/>
                        </a:spcAft>
                      </a:pPr>
                      <a:r>
                        <a:rPr lang="en-US" sz="2000">
                          <a:effectLst/>
                          <a:latin typeface="Arial"/>
                          <a:ea typeface="Times New Roman"/>
                        </a:rPr>
                        <a:t>a point at which plates move away from each other</a:t>
                      </a:r>
                      <a:endParaRPr lang="en-US" sz="2400">
                        <a:effectLst/>
                        <a:latin typeface="Times New Roman"/>
                        <a:ea typeface="Times New Roman"/>
                      </a:endParaRPr>
                    </a:p>
                  </a:txBody>
                  <a:tcPr marL="68580" marR="68580" marT="0" marB="0">
                    <a:lnL>
                      <a:noFill/>
                    </a:lnL>
                    <a:lnR>
                      <a:noFill/>
                    </a:lnR>
                    <a:lnT>
                      <a:noFill/>
                    </a:lnT>
                    <a:lnB>
                      <a:noFill/>
                    </a:lnB>
                  </a:tcPr>
                </a:tc>
              </a:tr>
              <a:tr h="889001">
                <a:tc>
                  <a:txBody>
                    <a:bodyPr/>
                    <a:lstStyle/>
                    <a:p>
                      <a:pPr marL="0" marR="0">
                        <a:spcBef>
                          <a:spcPts val="0"/>
                        </a:spcBef>
                        <a:spcAft>
                          <a:spcPts val="0"/>
                        </a:spcAft>
                      </a:pPr>
                      <a:r>
                        <a:rPr lang="en-US" sz="2000" b="1">
                          <a:effectLst/>
                          <a:latin typeface="Arial"/>
                          <a:ea typeface="Times New Roman"/>
                        </a:rPr>
                        <a:t>22. </a:t>
                      </a:r>
                      <a:r>
                        <a:rPr lang="en-US" sz="2000">
                          <a:effectLst/>
                          <a:latin typeface="Arial"/>
                          <a:ea typeface="Times New Roman"/>
                        </a:rPr>
                        <a:t>divergent plate boundaries</a:t>
                      </a:r>
                      <a:endParaRPr lang="en-US" sz="2400">
                        <a:effectLst/>
                        <a:latin typeface="Times New Roman"/>
                        <a:ea typeface="Times New Roman"/>
                      </a:endParaRPr>
                    </a:p>
                  </a:txBody>
                  <a:tcPr marL="68580" marR="68580" marT="0" marB="0">
                    <a:lnL>
                      <a:noFill/>
                    </a:lnL>
                    <a:lnR>
                      <a:noFill/>
                    </a:lnR>
                    <a:lnT>
                      <a:noFill/>
                    </a:lnT>
                    <a:lnB>
                      <a:noFill/>
                    </a:lnB>
                  </a:tcPr>
                </a:tc>
                <a:tc>
                  <a:txBody>
                    <a:bodyPr/>
                    <a:lstStyle/>
                    <a:p>
                      <a:pPr marL="0" marR="0">
                        <a:spcBef>
                          <a:spcPts val="0"/>
                        </a:spcBef>
                        <a:spcAft>
                          <a:spcPts val="0"/>
                        </a:spcAft>
                      </a:pPr>
                      <a:endParaRPr lang="en-US" sz="2400">
                        <a:effectLst/>
                        <a:latin typeface="Times New Roman"/>
                        <a:ea typeface="Times New Roman"/>
                      </a:endParaRPr>
                    </a:p>
                  </a:txBody>
                  <a:tcPr marL="68580" marR="68580" marT="0" marB="0">
                    <a:lnL>
                      <a:noFill/>
                    </a:lnL>
                    <a:lnR>
                      <a:noFill/>
                    </a:lnR>
                    <a:lnT>
                      <a:noFill/>
                    </a:lnT>
                    <a:lnB>
                      <a:noFill/>
                    </a:lnB>
                  </a:tcPr>
                </a:tc>
                <a:tc>
                  <a:txBody>
                    <a:bodyPr/>
                    <a:lstStyle/>
                    <a:p>
                      <a:pPr marL="0" marR="0">
                        <a:spcBef>
                          <a:spcPts val="0"/>
                        </a:spcBef>
                        <a:spcAft>
                          <a:spcPts val="0"/>
                        </a:spcAft>
                      </a:pPr>
                      <a:r>
                        <a:rPr lang="en-US" sz="2000" b="1">
                          <a:effectLst/>
                          <a:latin typeface="Arial"/>
                          <a:ea typeface="Times New Roman"/>
                        </a:rPr>
                        <a:t>c.</a:t>
                      </a:r>
                      <a:endParaRPr lang="en-US" sz="2400">
                        <a:effectLst/>
                        <a:latin typeface="Times New Roman"/>
                        <a:ea typeface="Times New Roman"/>
                      </a:endParaRPr>
                    </a:p>
                  </a:txBody>
                  <a:tcPr marL="68580" marR="68580" marT="0" marB="0">
                    <a:lnL>
                      <a:noFill/>
                    </a:lnL>
                    <a:lnR>
                      <a:noFill/>
                    </a:lnR>
                    <a:lnT>
                      <a:noFill/>
                    </a:lnT>
                    <a:lnB>
                      <a:noFill/>
                    </a:lnB>
                  </a:tcPr>
                </a:tc>
                <a:tc>
                  <a:txBody>
                    <a:bodyPr/>
                    <a:lstStyle/>
                    <a:p>
                      <a:pPr marL="0" marR="0">
                        <a:spcBef>
                          <a:spcPts val="0"/>
                        </a:spcBef>
                        <a:spcAft>
                          <a:spcPts val="0"/>
                        </a:spcAft>
                      </a:pPr>
                      <a:r>
                        <a:rPr lang="en-US" sz="2000">
                          <a:effectLst/>
                          <a:latin typeface="Arial"/>
                          <a:ea typeface="Times New Roman"/>
                        </a:rPr>
                        <a:t>a point at which stress on rock is the greatest</a:t>
                      </a:r>
                      <a:endParaRPr lang="en-US" sz="2400">
                        <a:effectLst/>
                        <a:latin typeface="Times New Roman"/>
                        <a:ea typeface="Times New Roman"/>
                      </a:endParaRPr>
                    </a:p>
                  </a:txBody>
                  <a:tcPr marL="68580" marR="68580" marT="0" marB="0">
                    <a:lnL>
                      <a:noFill/>
                    </a:lnL>
                    <a:lnR>
                      <a:noFill/>
                    </a:lnR>
                    <a:lnT>
                      <a:noFill/>
                    </a:lnT>
                    <a:lnB>
                      <a:noFill/>
                    </a:lnB>
                  </a:tcPr>
                </a:tc>
              </a:tr>
              <a:tr h="736598">
                <a:tc>
                  <a:txBody>
                    <a:bodyPr/>
                    <a:lstStyle/>
                    <a:p>
                      <a:pPr marL="0" marR="0">
                        <a:spcBef>
                          <a:spcPts val="0"/>
                        </a:spcBef>
                        <a:spcAft>
                          <a:spcPts val="0"/>
                        </a:spcAft>
                      </a:pPr>
                      <a:r>
                        <a:rPr lang="en-US" sz="2000" b="1" dirty="0">
                          <a:effectLst/>
                          <a:latin typeface="Arial"/>
                          <a:ea typeface="Times New Roman"/>
                        </a:rPr>
                        <a:t>23. </a:t>
                      </a:r>
                      <a:r>
                        <a:rPr lang="en-US" sz="2000" dirty="0">
                          <a:effectLst/>
                          <a:latin typeface="Arial"/>
                          <a:ea typeface="Times New Roman"/>
                        </a:rPr>
                        <a:t>continental plate boundaries</a:t>
                      </a:r>
                      <a:endParaRPr lang="en-US" sz="2400" dirty="0">
                        <a:effectLst/>
                        <a:latin typeface="Times New Roman"/>
                        <a:ea typeface="Times New Roman"/>
                      </a:endParaRPr>
                    </a:p>
                  </a:txBody>
                  <a:tcPr marL="68580" marR="68580" marT="0" marB="0">
                    <a:lnL>
                      <a:noFill/>
                    </a:lnL>
                    <a:lnR>
                      <a:noFill/>
                    </a:lnR>
                    <a:lnT>
                      <a:noFill/>
                    </a:lnT>
                    <a:lnB>
                      <a:noFill/>
                    </a:lnB>
                  </a:tcPr>
                </a:tc>
                <a:tc>
                  <a:txBody>
                    <a:bodyPr/>
                    <a:lstStyle/>
                    <a:p>
                      <a:pPr marL="0" marR="0">
                        <a:spcBef>
                          <a:spcPts val="0"/>
                        </a:spcBef>
                        <a:spcAft>
                          <a:spcPts val="0"/>
                        </a:spcAft>
                      </a:pPr>
                      <a:endParaRPr lang="en-US" sz="2400" dirty="0">
                        <a:effectLst/>
                        <a:latin typeface="Times New Roman"/>
                        <a:ea typeface="Times New Roman"/>
                      </a:endParaRPr>
                    </a:p>
                  </a:txBody>
                  <a:tcPr marL="68580" marR="68580" marT="0" marB="0">
                    <a:lnL>
                      <a:noFill/>
                    </a:lnL>
                    <a:lnR>
                      <a:noFill/>
                    </a:lnR>
                    <a:lnT>
                      <a:noFill/>
                    </a:lnT>
                    <a:lnB>
                      <a:noFill/>
                    </a:lnB>
                  </a:tcPr>
                </a:tc>
                <a:tc>
                  <a:txBody>
                    <a:bodyPr/>
                    <a:lstStyle/>
                    <a:p>
                      <a:pPr marL="0" marR="0">
                        <a:spcBef>
                          <a:spcPts val="0"/>
                        </a:spcBef>
                        <a:spcAft>
                          <a:spcPts val="0"/>
                        </a:spcAft>
                      </a:pPr>
                      <a:r>
                        <a:rPr lang="en-US" sz="2000" b="1">
                          <a:effectLst/>
                          <a:latin typeface="Arial"/>
                          <a:ea typeface="Times New Roman"/>
                        </a:rPr>
                        <a:t>d.</a:t>
                      </a:r>
                      <a:endParaRPr lang="en-US" sz="2400">
                        <a:effectLst/>
                        <a:latin typeface="Times New Roman"/>
                        <a:ea typeface="Times New Roman"/>
                      </a:endParaRPr>
                    </a:p>
                  </a:txBody>
                  <a:tcPr marL="68580" marR="68580" marT="0" marB="0">
                    <a:lnL>
                      <a:noFill/>
                    </a:lnL>
                    <a:lnR>
                      <a:noFill/>
                    </a:lnR>
                    <a:lnT>
                      <a:noFill/>
                    </a:lnT>
                    <a:lnB>
                      <a:noFill/>
                    </a:lnB>
                  </a:tcPr>
                </a:tc>
                <a:tc>
                  <a:txBody>
                    <a:bodyPr/>
                    <a:lstStyle/>
                    <a:p>
                      <a:pPr marL="0" marR="0">
                        <a:spcBef>
                          <a:spcPts val="0"/>
                        </a:spcBef>
                        <a:spcAft>
                          <a:spcPts val="0"/>
                        </a:spcAft>
                      </a:pPr>
                      <a:r>
                        <a:rPr lang="en-US" sz="2000" dirty="0">
                          <a:effectLst/>
                          <a:latin typeface="Arial"/>
                          <a:ea typeface="Times New Roman"/>
                        </a:rPr>
                        <a:t>a point at which plates move toward each other and collide</a:t>
                      </a:r>
                      <a:endParaRPr lang="en-US" sz="2400" dirty="0">
                        <a:effectLst/>
                        <a:latin typeface="Times New Roman"/>
                        <a:ea typeface="Times New Roman"/>
                      </a:endParaRPr>
                    </a:p>
                  </a:txBody>
                  <a:tcPr marL="68580" marR="68580" marT="0" marB="0">
                    <a:lnL>
                      <a:noFill/>
                    </a:lnL>
                    <a:lnR>
                      <a:noFill/>
                    </a:lnR>
                    <a:lnT>
                      <a:noFill/>
                    </a:lnT>
                    <a:lnB>
                      <a:noFill/>
                    </a:lnB>
                  </a:tcPr>
                </a:tc>
              </a:tr>
            </a:tbl>
          </a:graphicData>
        </a:graphic>
      </p:graphicFrame>
      <p:pic>
        <p:nvPicPr>
          <p:cNvPr id="5122" name="Picture 2" descr="http://3.bp.blogspot.com/-P5er0zdG2vA/UUpVqZHirEI/AAAAAAAAAHw/6tAte8caGIc/s1600/diverg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340" y="5006199"/>
            <a:ext cx="7217319" cy="17822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Notched Right Arrow 8"/>
          <p:cNvSpPr/>
          <p:nvPr/>
        </p:nvSpPr>
        <p:spPr>
          <a:xfrm rot="2623089" flipV="1">
            <a:off x="1448320" y="2516926"/>
            <a:ext cx="2712243" cy="246156"/>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Notched Right Arrow 6"/>
          <p:cNvSpPr/>
          <p:nvPr/>
        </p:nvSpPr>
        <p:spPr>
          <a:xfrm rot="2229778">
            <a:off x="1519225" y="3608182"/>
            <a:ext cx="2424142" cy="239455"/>
          </a:xfrm>
          <a:prstGeom prst="notch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Notched Right Arrow 5"/>
          <p:cNvSpPr/>
          <p:nvPr/>
        </p:nvSpPr>
        <p:spPr>
          <a:xfrm rot="19469225">
            <a:off x="2037455" y="3346247"/>
            <a:ext cx="1952089" cy="21226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Notched Right Arrow 7"/>
          <p:cNvSpPr/>
          <p:nvPr/>
        </p:nvSpPr>
        <p:spPr>
          <a:xfrm rot="17377632">
            <a:off x="1665569" y="2999552"/>
            <a:ext cx="3227303" cy="200856"/>
          </a:xfrm>
          <a:prstGeom prst="notch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584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6"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97" y="152400"/>
            <a:ext cx="8229600" cy="1143000"/>
          </a:xfrm>
        </p:spPr>
        <p:txBody>
          <a:bodyPr/>
          <a:lstStyle/>
          <a:p>
            <a:r>
              <a:rPr lang="en-US" dirty="0" smtClean="0"/>
              <a:t>The End!</a:t>
            </a:r>
            <a:endParaRPr lang="en-US" dirty="0"/>
          </a:p>
        </p:txBody>
      </p:sp>
      <p:pic>
        <p:nvPicPr>
          <p:cNvPr id="6146" name="Picture 2" descr="http://www.gifpins.com/wp-content/uploads/2014/02/mtsthelens-izrezi.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6230" y="1143000"/>
            <a:ext cx="8208472" cy="4572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9697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733" y="304800"/>
            <a:ext cx="8229600" cy="762000"/>
          </a:xfrm>
        </p:spPr>
        <p:txBody>
          <a:bodyPr/>
          <a:lstStyle/>
          <a:p>
            <a:r>
              <a:rPr lang="en-US" dirty="0" smtClean="0">
                <a:solidFill>
                  <a:srgbClr val="FFFF00"/>
                </a:solidFill>
              </a:rPr>
              <a:t>B. convergent plate boundaries - Himalayas</a:t>
            </a:r>
            <a:endParaRPr lang="en-US" dirty="0">
              <a:solidFill>
                <a:srgbClr val="FFFF00"/>
              </a:solidFill>
            </a:endParaRPr>
          </a:p>
        </p:txBody>
      </p:sp>
      <p:pic>
        <p:nvPicPr>
          <p:cNvPr id="1026" name="Picture 2" descr="https://dr282zn36sxxg.cloudfront.net/datastreams/f-d%3A8bde695383e1c3b6fbe6c2dd1440347a88ea83f44cc75b76aa11b167%2BIMAGE_TINY%2BIMAGE_TINY.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533" y="1143000"/>
            <a:ext cx="7620000" cy="50958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4364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2. What does the location of the two major mountain belts tell scientists?</a:t>
            </a:r>
            <a:endParaRPr lang="en-US" dirty="0"/>
          </a:p>
        </p:txBody>
      </p:sp>
      <p:sp>
        <p:nvSpPr>
          <p:cNvPr id="3" name="Content Placeholder 2"/>
          <p:cNvSpPr>
            <a:spLocks noGrp="1"/>
          </p:cNvSpPr>
          <p:nvPr>
            <p:ph idx="1"/>
          </p:nvPr>
        </p:nvSpPr>
        <p:spPr>
          <a:xfrm>
            <a:off x="838200" y="1524000"/>
            <a:ext cx="7010400" cy="1676400"/>
          </a:xfrm>
        </p:spPr>
        <p:txBody>
          <a:bodyPr/>
          <a:lstStyle/>
          <a:p>
            <a:r>
              <a:rPr lang="en-US" dirty="0" smtClean="0">
                <a:solidFill>
                  <a:srgbClr val="FFFF00"/>
                </a:solidFill>
              </a:rPr>
              <a:t>D. Most mountains form as a result of collisions between tectonic plates.</a:t>
            </a:r>
            <a:endParaRPr lang="en-US" dirty="0">
              <a:solidFill>
                <a:srgbClr val="FFFF00"/>
              </a:solidFill>
            </a:endParaRPr>
          </a:p>
        </p:txBody>
      </p:sp>
      <p:pic>
        <p:nvPicPr>
          <p:cNvPr id="4" name="Picture 3" descr="Convergent Boundary"/>
          <p:cNvPicPr>
            <a:picLocks noChangeAspect="1" noChangeArrowheads="1"/>
          </p:cNvPicPr>
          <p:nvPr/>
        </p:nvPicPr>
        <p:blipFill rotWithShape="1">
          <a:blip r:embed="rId2">
            <a:extLst>
              <a:ext uri="{28A0092B-C50C-407E-A947-70E740481C1C}">
                <a14:useLocalDpi xmlns:a14="http://schemas.microsoft.com/office/drawing/2010/main" val="0"/>
              </a:ext>
            </a:extLst>
          </a:blip>
          <a:srcRect b="7986"/>
          <a:stretch/>
        </p:blipFill>
        <p:spPr bwMode="auto">
          <a:xfrm>
            <a:off x="1943100" y="2743200"/>
            <a:ext cx="5257800" cy="324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029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534400" cy="1782762"/>
          </a:xfrm>
        </p:spPr>
        <p:txBody>
          <a:bodyPr>
            <a:noAutofit/>
          </a:bodyPr>
          <a:lstStyle/>
          <a:p>
            <a:pPr algn="l"/>
            <a:r>
              <a:rPr lang="en-US" sz="3600" dirty="0" smtClean="0"/>
              <a:t>3. When </a:t>
            </a:r>
            <a:r>
              <a:rPr lang="en-US" sz="3600" b="1" dirty="0" smtClean="0"/>
              <a:t>oceanic lithosphere and continental lithosphere</a:t>
            </a:r>
            <a:r>
              <a:rPr lang="en-US" sz="3600" dirty="0" smtClean="0"/>
              <a:t> collide at convergent plate boundaries, what may be formed?</a:t>
            </a:r>
            <a:endParaRPr lang="en-US" sz="3600" dirty="0"/>
          </a:p>
        </p:txBody>
      </p:sp>
      <p:sp>
        <p:nvSpPr>
          <p:cNvPr id="3" name="Content Placeholder 2"/>
          <p:cNvSpPr>
            <a:spLocks noGrp="1"/>
          </p:cNvSpPr>
          <p:nvPr>
            <p:ph idx="1"/>
          </p:nvPr>
        </p:nvSpPr>
        <p:spPr>
          <a:xfrm>
            <a:off x="2971800" y="2041478"/>
            <a:ext cx="3200400" cy="609600"/>
          </a:xfrm>
        </p:spPr>
        <p:txBody>
          <a:bodyPr/>
          <a:lstStyle/>
          <a:p>
            <a:r>
              <a:rPr lang="en-US" dirty="0" smtClean="0">
                <a:solidFill>
                  <a:srgbClr val="FFFF00"/>
                </a:solidFill>
              </a:rPr>
              <a:t>A. mountains</a:t>
            </a:r>
            <a:endParaRPr lang="en-US" dirty="0">
              <a:solidFill>
                <a:srgbClr val="FFFF00"/>
              </a:solidFill>
            </a:endParaRPr>
          </a:p>
        </p:txBody>
      </p:sp>
      <p:pic>
        <p:nvPicPr>
          <p:cNvPr id="4" name="Picture 8" descr="Convergence1"/>
          <p:cNvPicPr>
            <a:picLocks noChangeAspect="1" noChangeArrowheads="1"/>
          </p:cNvPicPr>
          <p:nvPr/>
        </p:nvPicPr>
        <p:blipFill rotWithShape="1">
          <a:blip r:embed="rId2">
            <a:extLst>
              <a:ext uri="{28A0092B-C50C-407E-A947-70E740481C1C}">
                <a14:useLocalDpi xmlns:a14="http://schemas.microsoft.com/office/drawing/2010/main" val="0"/>
              </a:ext>
            </a:extLst>
          </a:blip>
          <a:srcRect b="8900"/>
          <a:stretch/>
        </p:blipFill>
        <p:spPr bwMode="auto">
          <a:xfrm>
            <a:off x="1371600" y="2819400"/>
            <a:ext cx="6400800" cy="343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38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600" dirty="0" smtClean="0"/>
              <a:t>4. What happens when moving plates collide at </a:t>
            </a:r>
            <a:r>
              <a:rPr lang="en-US" sz="3600" b="1" dirty="0" smtClean="0"/>
              <a:t>convergent plate boundaries</a:t>
            </a:r>
            <a:r>
              <a:rPr lang="en-US" sz="3600" dirty="0" smtClean="0"/>
              <a:t>?</a:t>
            </a:r>
            <a:endParaRPr lang="en-US" sz="3600" dirty="0"/>
          </a:p>
        </p:txBody>
      </p:sp>
      <p:sp>
        <p:nvSpPr>
          <p:cNvPr id="3" name="Content Placeholder 2"/>
          <p:cNvSpPr>
            <a:spLocks noGrp="1"/>
          </p:cNvSpPr>
          <p:nvPr>
            <p:ph idx="1"/>
          </p:nvPr>
        </p:nvSpPr>
        <p:spPr>
          <a:xfrm>
            <a:off x="609600" y="1455286"/>
            <a:ext cx="8229600" cy="1143000"/>
          </a:xfrm>
        </p:spPr>
        <p:txBody>
          <a:bodyPr/>
          <a:lstStyle/>
          <a:p>
            <a:r>
              <a:rPr lang="en-US" dirty="0" smtClean="0">
                <a:solidFill>
                  <a:srgbClr val="FFFF00"/>
                </a:solidFill>
              </a:rPr>
              <a:t>C. The oceanic lithosphere </a:t>
            </a:r>
            <a:r>
              <a:rPr lang="en-US" dirty="0" err="1" smtClean="0">
                <a:solidFill>
                  <a:srgbClr val="FFFF00"/>
                </a:solidFill>
              </a:rPr>
              <a:t>subducts</a:t>
            </a:r>
            <a:r>
              <a:rPr lang="en-US" dirty="0" smtClean="0">
                <a:solidFill>
                  <a:srgbClr val="FFFF00"/>
                </a:solidFill>
              </a:rPr>
              <a:t> beneath the continental lithosphere.</a:t>
            </a:r>
            <a:endParaRPr lang="en-US" dirty="0">
              <a:solidFill>
                <a:srgbClr val="FFFF00"/>
              </a:solidFill>
            </a:endParaRPr>
          </a:p>
        </p:txBody>
      </p:sp>
      <p:pic>
        <p:nvPicPr>
          <p:cNvPr id="4" name="Picture 8" descr="Convergence1"/>
          <p:cNvPicPr>
            <a:picLocks noChangeAspect="1" noChangeArrowheads="1"/>
          </p:cNvPicPr>
          <p:nvPr/>
        </p:nvPicPr>
        <p:blipFill rotWithShape="1">
          <a:blip r:embed="rId2">
            <a:extLst>
              <a:ext uri="{28A0092B-C50C-407E-A947-70E740481C1C}">
                <a14:useLocalDpi xmlns:a14="http://schemas.microsoft.com/office/drawing/2010/main" val="0"/>
              </a:ext>
            </a:extLst>
          </a:blip>
          <a:srcRect b="8056"/>
          <a:stretch/>
        </p:blipFill>
        <p:spPr bwMode="auto">
          <a:xfrm>
            <a:off x="1028700" y="2612050"/>
            <a:ext cx="7086600" cy="38410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262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5. What happens when </a:t>
            </a:r>
            <a:r>
              <a:rPr lang="en-US" b="1" dirty="0" smtClean="0"/>
              <a:t>plate collision </a:t>
            </a:r>
            <a:r>
              <a:rPr lang="en-US" dirty="0" smtClean="0"/>
              <a:t>produces large-scale deformation?</a:t>
            </a:r>
            <a:endParaRPr lang="en-US" dirty="0"/>
          </a:p>
        </p:txBody>
      </p:sp>
      <p:sp>
        <p:nvSpPr>
          <p:cNvPr id="3" name="Content Placeholder 2"/>
          <p:cNvSpPr>
            <a:spLocks noGrp="1"/>
          </p:cNvSpPr>
          <p:nvPr>
            <p:ph idx="1"/>
          </p:nvPr>
        </p:nvSpPr>
        <p:spPr>
          <a:xfrm>
            <a:off x="1066800" y="1524000"/>
            <a:ext cx="6019800" cy="914400"/>
          </a:xfrm>
        </p:spPr>
        <p:txBody>
          <a:bodyPr/>
          <a:lstStyle/>
          <a:p>
            <a:r>
              <a:rPr lang="en-US" dirty="0" smtClean="0">
                <a:solidFill>
                  <a:srgbClr val="FFFF00"/>
                </a:solidFill>
              </a:rPr>
              <a:t>B. High mountains are uplifted.</a:t>
            </a:r>
            <a:endParaRPr lang="en-US" dirty="0">
              <a:solidFill>
                <a:srgbClr val="FFFF00"/>
              </a:solidFill>
            </a:endParaRPr>
          </a:p>
        </p:txBody>
      </p:sp>
      <p:pic>
        <p:nvPicPr>
          <p:cNvPr id="5" name="Picture 5" descr="himalay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047" y="2286000"/>
            <a:ext cx="7697906" cy="41719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680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6. What is produced by the </a:t>
            </a:r>
            <a:r>
              <a:rPr lang="en-US" b="1" dirty="0" smtClean="0"/>
              <a:t>partial melting of the mantle and crust</a:t>
            </a:r>
            <a:r>
              <a:rPr lang="en-US" dirty="0" smtClean="0"/>
              <a:t>?</a:t>
            </a:r>
            <a:endParaRPr lang="en-US" dirty="0"/>
          </a:p>
        </p:txBody>
      </p:sp>
      <p:sp>
        <p:nvSpPr>
          <p:cNvPr id="3" name="Content Placeholder 2"/>
          <p:cNvSpPr>
            <a:spLocks noGrp="1"/>
          </p:cNvSpPr>
          <p:nvPr>
            <p:ph idx="1"/>
          </p:nvPr>
        </p:nvSpPr>
        <p:spPr>
          <a:xfrm>
            <a:off x="762000" y="1508919"/>
            <a:ext cx="7620000" cy="1068146"/>
          </a:xfrm>
        </p:spPr>
        <p:txBody>
          <a:bodyPr/>
          <a:lstStyle/>
          <a:p>
            <a:r>
              <a:rPr lang="en-US" dirty="0" smtClean="0">
                <a:solidFill>
                  <a:srgbClr val="FFFF00"/>
                </a:solidFill>
              </a:rPr>
              <a:t>B. Magma may erupt to form volcanic mountains on Earth’s surface.</a:t>
            </a:r>
            <a:endParaRPr lang="en-US" dirty="0">
              <a:solidFill>
                <a:srgbClr val="FFFF00"/>
              </a:solidFill>
            </a:endParaRPr>
          </a:p>
        </p:txBody>
      </p:sp>
      <p:pic>
        <p:nvPicPr>
          <p:cNvPr id="4" name="Picture 5" descr="recy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548632"/>
            <a:ext cx="7620000" cy="41896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853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7. Where do </a:t>
            </a:r>
            <a:r>
              <a:rPr lang="en-US" b="1" dirty="0" smtClean="0"/>
              <a:t>volcanic mountains </a:t>
            </a:r>
            <a:r>
              <a:rPr lang="en-US" dirty="0" smtClean="0"/>
              <a:t>commonly form?</a:t>
            </a:r>
            <a:endParaRPr lang="en-US" dirty="0"/>
          </a:p>
        </p:txBody>
      </p:sp>
      <p:sp>
        <p:nvSpPr>
          <p:cNvPr id="3" name="Content Placeholder 2"/>
          <p:cNvSpPr>
            <a:spLocks noGrp="1"/>
          </p:cNvSpPr>
          <p:nvPr>
            <p:ph idx="1"/>
          </p:nvPr>
        </p:nvSpPr>
        <p:spPr>
          <a:xfrm>
            <a:off x="1066800" y="1508919"/>
            <a:ext cx="7010400" cy="1143000"/>
          </a:xfrm>
        </p:spPr>
        <p:txBody>
          <a:bodyPr/>
          <a:lstStyle/>
          <a:p>
            <a:r>
              <a:rPr lang="en-US" dirty="0" smtClean="0">
                <a:solidFill>
                  <a:srgbClr val="FFFF00"/>
                </a:solidFill>
              </a:rPr>
              <a:t>Where two plates whose edges consist of </a:t>
            </a:r>
            <a:r>
              <a:rPr lang="en-US" u="sng" dirty="0" smtClean="0">
                <a:solidFill>
                  <a:srgbClr val="FFFF00"/>
                </a:solidFill>
              </a:rPr>
              <a:t>oceanic lithosphere </a:t>
            </a:r>
            <a:r>
              <a:rPr lang="en-US" dirty="0" smtClean="0">
                <a:solidFill>
                  <a:srgbClr val="FFFF00"/>
                </a:solidFill>
              </a:rPr>
              <a:t>collide.</a:t>
            </a:r>
            <a:endParaRPr lang="en-US" dirty="0">
              <a:solidFill>
                <a:srgbClr val="FFFF00"/>
              </a:solidFill>
            </a:endParaRPr>
          </a:p>
        </p:txBody>
      </p:sp>
      <p:pic>
        <p:nvPicPr>
          <p:cNvPr id="4" name="Picture 5" descr="oceanic-oceanic-convergence"/>
          <p:cNvPicPr>
            <a:picLocks noChangeAspect="1" noChangeArrowheads="1"/>
          </p:cNvPicPr>
          <p:nvPr/>
        </p:nvPicPr>
        <p:blipFill rotWithShape="1">
          <a:blip r:embed="rId2">
            <a:extLst>
              <a:ext uri="{28A0092B-C50C-407E-A947-70E740481C1C}">
                <a14:useLocalDpi xmlns:a14="http://schemas.microsoft.com/office/drawing/2010/main" val="0"/>
              </a:ext>
            </a:extLst>
          </a:blip>
          <a:srcRect b="9259"/>
          <a:stretch/>
        </p:blipFill>
        <p:spPr bwMode="auto">
          <a:xfrm>
            <a:off x="1066800" y="2664429"/>
            <a:ext cx="7140955" cy="3733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777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617</TotalTime>
  <Words>612</Words>
  <Application>Microsoft Office PowerPoint</Application>
  <PresentationFormat>On-screen Show (4:3)</PresentationFormat>
  <Paragraphs>61</Paragraphs>
  <Slides>24</Slides>
  <Notes>1</Notes>
  <HiddenSlides>0</HiddenSlides>
  <MMClips>1</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Handout 2 (2-3)</vt:lpstr>
      <vt:lpstr>The major mountain belts are located along:</vt:lpstr>
      <vt:lpstr>PowerPoint Presentation</vt:lpstr>
      <vt:lpstr>2. What does the location of the two major mountain belts tell scientists?</vt:lpstr>
      <vt:lpstr>3. When oceanic lithosphere and continental lithosphere collide at convergent plate boundaries, what may be formed?</vt:lpstr>
      <vt:lpstr>4. What happens when moving plates collide at convergent plate boundaries?</vt:lpstr>
      <vt:lpstr>5. What happens when plate collision produces large-scale deformation?</vt:lpstr>
      <vt:lpstr>6. What is produced by the partial melting of the mantle and crust?</vt:lpstr>
      <vt:lpstr>7. Where do volcanic mountains commonly form?</vt:lpstr>
      <vt:lpstr>8. What happens during the collision of two plates whose edges consist of oceanic lithosphere?</vt:lpstr>
      <vt:lpstr>9. When the denser oceanic plate subducts, what happens?</vt:lpstr>
      <vt:lpstr>10. Why did the subduction of the oceanic lithosphere of the Indian plate stop when the continental lithosphere of India collided with the continental lithosphere of Eurasia, and what happened to the Himalayas? </vt:lpstr>
      <vt:lpstr>11. Why are the Himalayas still growing taller?</vt:lpstr>
      <vt:lpstr>12. Geologists think that earthquakes are caused by</vt:lpstr>
      <vt:lpstr>13. The sudden return of elastically deformed rock to its undeformed shape is called</vt:lpstr>
      <vt:lpstr>14. The location within Earth along a fault where the first motion of an earthquake occurs is called the</vt:lpstr>
      <vt:lpstr>15. Define epicenter.</vt:lpstr>
      <vt:lpstr>16. Why do earthquakes that usually cause the most damage have shallow foci?</vt:lpstr>
      <vt:lpstr>Deep Earthquakes vs. Shallow Earthquakes</vt:lpstr>
      <vt:lpstr>17. When rocks along a fault slip into new positions, they release energy in the form of vibrations called</vt:lpstr>
      <vt:lpstr>18. Where do seismic waves travel?</vt:lpstr>
      <vt:lpstr>19. How do surface waves form?</vt:lpstr>
      <vt:lpstr>Matching 20-23</vt:lpstr>
      <vt:lpstr>The End!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Handout 2.3-2 Standard 2 Objective 3.a, b, d, and e</dc:title>
  <dc:creator>mark schiszler</dc:creator>
  <cp:lastModifiedBy>Erin Clelland</cp:lastModifiedBy>
  <cp:revision>27</cp:revision>
  <dcterms:created xsi:type="dcterms:W3CDTF">2014-12-03T23:02:57Z</dcterms:created>
  <dcterms:modified xsi:type="dcterms:W3CDTF">2018-12-01T19:40:27Z</dcterms:modified>
</cp:coreProperties>
</file>